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2" r:id="rId8"/>
    <p:sldId id="263" r:id="rId9"/>
    <p:sldId id="275" r:id="rId10"/>
    <p:sldId id="265" r:id="rId11"/>
    <p:sldId id="266" r:id="rId12"/>
    <p:sldId id="267" r:id="rId13"/>
    <p:sldId id="268" r:id="rId14"/>
    <p:sldId id="273" r:id="rId15"/>
    <p:sldId id="274" r:id="rId16"/>
  </p:sldIdLst>
  <p:sldSz cx="10080625" cy="7559675"/>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636" y="84"/>
      </p:cViewPr>
      <p:guideLst>
        <p:guide orient="horz" pos="2381"/>
        <p:guide pos="317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intestazione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400"/>
            </a:pPr>
            <a:endParaRPr lang="en-GB" sz="1400" b="0" i="0" u="none" strike="noStrike" kern="1200">
              <a:ln>
                <a:noFill/>
              </a:ln>
              <a:latin typeface="Arial" pitchFamily="18"/>
              <a:ea typeface="Microsoft YaHei" pitchFamily="2"/>
              <a:cs typeface="Lucida Sans" pitchFamily="2"/>
            </a:endParaRPr>
          </a:p>
        </p:txBody>
      </p:sp>
      <p:sp>
        <p:nvSpPr>
          <p:cNvPr id="3" name="Segnaposto data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0">
              <a:lnSpc>
                <a:spcPct val="100000"/>
              </a:lnSpc>
              <a:spcBef>
                <a:spcPts val="0"/>
              </a:spcBef>
              <a:spcAft>
                <a:spcPts val="0"/>
              </a:spcAft>
              <a:buNone/>
              <a:tabLst/>
              <a:defRPr sz="1400"/>
            </a:pPr>
            <a:endParaRPr lang="en-GB" sz="1400" b="0" i="0" u="none" strike="noStrike" kern="1200">
              <a:ln>
                <a:noFill/>
              </a:ln>
              <a:latin typeface="Arial" pitchFamily="18"/>
              <a:ea typeface="Microsoft YaHei" pitchFamily="2"/>
              <a:cs typeface="Lucida Sans" pitchFamily="2"/>
            </a:endParaRPr>
          </a:p>
        </p:txBody>
      </p:sp>
      <p:sp>
        <p:nvSpPr>
          <p:cNvPr id="4" name="Segnaposto piè di pagina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400"/>
            </a:pPr>
            <a:endParaRPr lang="en-GB" sz="1400" b="0" i="0" u="none" strike="noStrike" kern="1200">
              <a:ln>
                <a:noFill/>
              </a:ln>
              <a:latin typeface="Arial" pitchFamily="18"/>
              <a:ea typeface="Microsoft YaHei" pitchFamily="2"/>
              <a:cs typeface="Lucida Sans" pitchFamily="2"/>
            </a:endParaRPr>
          </a:p>
        </p:txBody>
      </p:sp>
      <p:sp>
        <p:nvSpPr>
          <p:cNvPr id="5" name="Segnaposto numero diapositiva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0">
              <a:lnSpc>
                <a:spcPct val="100000"/>
              </a:lnSpc>
              <a:spcBef>
                <a:spcPts val="0"/>
              </a:spcBef>
              <a:spcAft>
                <a:spcPts val="0"/>
              </a:spcAft>
              <a:buNone/>
              <a:tabLst/>
              <a:defRPr sz="1400"/>
            </a:pPr>
            <a:fld id="{E402D8B3-7508-4957-ABC0-70806A5DCB69}" type="slidenum">
              <a:rPr/>
              <a:pPr marL="0" marR="0" lvl="0" indent="0" algn="r" rtl="0" hangingPunct="0">
                <a:lnSpc>
                  <a:spcPct val="100000"/>
                </a:lnSpc>
                <a:spcBef>
                  <a:spcPts val="0"/>
                </a:spcBef>
                <a:spcAft>
                  <a:spcPts val="0"/>
                </a:spcAft>
                <a:buNone/>
                <a:tabLst/>
                <a:defRPr sz="1400"/>
              </a:pPr>
              <a:t>‹N›</a:t>
            </a:fld>
            <a:endParaRPr lang="en-GB" sz="1400" b="0" i="0" u="none" strike="noStrike" kern="1200">
              <a:ln>
                <a:noFill/>
              </a:ln>
              <a:latin typeface="Arial" pitchFamily="18"/>
              <a:ea typeface="Microsoft YaHei" pitchFamily="2"/>
              <a:cs typeface="Lucida Sans" pitchFamily="2"/>
            </a:endParaRPr>
          </a:p>
        </p:txBody>
      </p:sp>
    </p:spTree>
    <p:extLst>
      <p:ext uri="{BB962C8B-B14F-4D97-AF65-F5344CB8AC3E}">
        <p14:creationId xmlns:p14="http://schemas.microsoft.com/office/powerpoint/2010/main" val="924203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Segnaposto note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GB"/>
          </a:p>
        </p:txBody>
      </p:sp>
      <p:sp>
        <p:nvSpPr>
          <p:cNvPr id="4" name="Segnaposto intestazione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en-GB" sz="1400" kern="1200">
                <a:latin typeface="Times New Roman" pitchFamily="18"/>
                <a:ea typeface="Lucida Sans Unicode" pitchFamily="2"/>
                <a:cs typeface="Tahoma" pitchFamily="2"/>
              </a:defRPr>
            </a:lvl1pPr>
          </a:lstStyle>
          <a:p>
            <a:pPr lvl="0"/>
            <a:endParaRPr lang="en-GB"/>
          </a:p>
        </p:txBody>
      </p:sp>
      <p:sp>
        <p:nvSpPr>
          <p:cNvPr id="5" name="Segnaposto data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en-GB" sz="1400" kern="1200">
                <a:latin typeface="Times New Roman" pitchFamily="18"/>
                <a:ea typeface="Lucida Sans Unicode" pitchFamily="2"/>
                <a:cs typeface="Tahoma" pitchFamily="2"/>
              </a:defRPr>
            </a:lvl1pPr>
          </a:lstStyle>
          <a:p>
            <a:pPr lvl="0"/>
            <a:endParaRPr lang="en-GB"/>
          </a:p>
        </p:txBody>
      </p:sp>
      <p:sp>
        <p:nvSpPr>
          <p:cNvPr id="6" name="Segnaposto piè di pagina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en-GB" sz="1400" kern="1200">
                <a:latin typeface="Times New Roman" pitchFamily="18"/>
                <a:ea typeface="Lucida Sans Unicode" pitchFamily="2"/>
                <a:cs typeface="Tahoma" pitchFamily="2"/>
              </a:defRPr>
            </a:lvl1pPr>
          </a:lstStyle>
          <a:p>
            <a:pPr lvl="0"/>
            <a:endParaRPr lang="en-GB"/>
          </a:p>
        </p:txBody>
      </p:sp>
      <p:sp>
        <p:nvSpPr>
          <p:cNvPr id="7" name="Segnaposto numero diapositiva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en-GB" sz="1400" kern="1200">
                <a:latin typeface="Times New Roman" pitchFamily="18"/>
                <a:ea typeface="Lucida Sans Unicode" pitchFamily="2"/>
                <a:cs typeface="Tahoma" pitchFamily="2"/>
              </a:defRPr>
            </a:lvl1pPr>
          </a:lstStyle>
          <a:p>
            <a:pPr lvl="0"/>
            <a:fld id="{95982598-57DA-492F-897B-B7767B69EC0C}" type="slidenum">
              <a:rPr/>
              <a:pPr lvl="0"/>
              <a:t>‹N›</a:t>
            </a:fld>
            <a:endParaRPr lang="en-GB"/>
          </a:p>
        </p:txBody>
      </p:sp>
    </p:spTree>
    <p:extLst>
      <p:ext uri="{BB962C8B-B14F-4D97-AF65-F5344CB8AC3E}">
        <p14:creationId xmlns:p14="http://schemas.microsoft.com/office/powerpoint/2010/main" val="1480974070"/>
      </p:ext>
    </p:extLst>
  </p:cSld>
  <p:clrMap bg1="lt1" tx1="dk1" bg2="lt2" tx2="dk2" accent1="accent1" accent2="accent2" accent3="accent3" accent4="accent4" accent5="accent5" accent6="accent6" hlink="hlink" folHlink="folHlink"/>
  <p:notesStyle>
    <a:lvl1pPr marL="216000" marR="0" indent="-216000" rtl="0" hangingPunct="0">
      <a:tabLst/>
      <a:defRPr lang="en-GB" sz="2000" b="0" i="0" u="none" strike="noStrike" kern="1200">
        <a:ln>
          <a:noFill/>
        </a:ln>
        <a:latin typeface="Arial"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spAutoFit/>
          </a:bodyPr>
          <a:lstStyle/>
          <a:p>
            <a:endParaRPr lang="en-GB"/>
          </a:p>
        </p:txBody>
      </p:sp>
    </p:spTree>
    <p:extLst>
      <p:ext uri="{BB962C8B-B14F-4D97-AF65-F5344CB8AC3E}">
        <p14:creationId xmlns:p14="http://schemas.microsoft.com/office/powerpoint/2010/main" val="3286124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3721033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3260007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3502544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589171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3895345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848805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437298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2809163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2421296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3432558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878265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980945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3877838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55650" y="2347913"/>
            <a:ext cx="8569325" cy="1620837"/>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pPr lvl="0"/>
            <a:endParaRPr lang="en-GB"/>
          </a:p>
        </p:txBody>
      </p:sp>
      <p:sp>
        <p:nvSpPr>
          <p:cNvPr id="5" name="Segnaposto piè di pagina 4"/>
          <p:cNvSpPr>
            <a:spLocks noGrp="1"/>
          </p:cNvSpPr>
          <p:nvPr>
            <p:ph type="ftr" sz="quarter" idx="11"/>
          </p:nvPr>
        </p:nvSpPr>
        <p:spPr/>
        <p:txBody>
          <a:bodyPr/>
          <a:lstStyle/>
          <a:p>
            <a:pPr lvl="0"/>
            <a:endParaRPr lang="en-GB"/>
          </a:p>
        </p:txBody>
      </p:sp>
      <p:sp>
        <p:nvSpPr>
          <p:cNvPr id="6" name="Segnaposto numero diapositiva 5"/>
          <p:cNvSpPr>
            <a:spLocks noGrp="1"/>
          </p:cNvSpPr>
          <p:nvPr>
            <p:ph type="sldNum" sz="quarter" idx="12"/>
          </p:nvPr>
        </p:nvSpPr>
        <p:spPr/>
        <p:txBody>
          <a:bodyPr/>
          <a:lstStyle/>
          <a:p>
            <a:pPr lvl="0"/>
            <a:fld id="{5518B72B-5F1D-4866-B089-CFD4F6D4B937}" type="slidenum">
              <a:rPr/>
              <a:pPr lvl="0"/>
              <a:t>‹N›</a:t>
            </a:fld>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lvl="0"/>
            <a:endParaRPr lang="en-GB"/>
          </a:p>
        </p:txBody>
      </p:sp>
      <p:sp>
        <p:nvSpPr>
          <p:cNvPr id="5" name="Segnaposto piè di pagina 4"/>
          <p:cNvSpPr>
            <a:spLocks noGrp="1"/>
          </p:cNvSpPr>
          <p:nvPr>
            <p:ph type="ftr" sz="quarter" idx="11"/>
          </p:nvPr>
        </p:nvSpPr>
        <p:spPr/>
        <p:txBody>
          <a:bodyPr/>
          <a:lstStyle/>
          <a:p>
            <a:pPr lvl="0"/>
            <a:endParaRPr lang="en-GB"/>
          </a:p>
        </p:txBody>
      </p:sp>
      <p:sp>
        <p:nvSpPr>
          <p:cNvPr id="6" name="Segnaposto numero diapositiva 5"/>
          <p:cNvSpPr>
            <a:spLocks noGrp="1"/>
          </p:cNvSpPr>
          <p:nvPr>
            <p:ph type="sldNum" sz="quarter" idx="12"/>
          </p:nvPr>
        </p:nvSpPr>
        <p:spPr/>
        <p:txBody>
          <a:bodyPr/>
          <a:lstStyle/>
          <a:p>
            <a:pPr lvl="0"/>
            <a:fld id="{9B688829-FDA2-43C7-84DA-F64F2D84FD38}" type="slidenum">
              <a:rPr/>
              <a:pPr lvl="0"/>
              <a:t>‹N›</a:t>
            </a:fld>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08850" y="301625"/>
            <a:ext cx="2266950" cy="645636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503238" y="301625"/>
            <a:ext cx="6653212" cy="64563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lvl="0"/>
            <a:endParaRPr lang="en-GB"/>
          </a:p>
        </p:txBody>
      </p:sp>
      <p:sp>
        <p:nvSpPr>
          <p:cNvPr id="5" name="Segnaposto piè di pagina 4"/>
          <p:cNvSpPr>
            <a:spLocks noGrp="1"/>
          </p:cNvSpPr>
          <p:nvPr>
            <p:ph type="ftr" sz="quarter" idx="11"/>
          </p:nvPr>
        </p:nvSpPr>
        <p:spPr/>
        <p:txBody>
          <a:bodyPr/>
          <a:lstStyle/>
          <a:p>
            <a:pPr lvl="0"/>
            <a:endParaRPr lang="en-GB"/>
          </a:p>
        </p:txBody>
      </p:sp>
      <p:sp>
        <p:nvSpPr>
          <p:cNvPr id="6" name="Segnaposto numero diapositiva 5"/>
          <p:cNvSpPr>
            <a:spLocks noGrp="1"/>
          </p:cNvSpPr>
          <p:nvPr>
            <p:ph type="sldNum" sz="quarter" idx="12"/>
          </p:nvPr>
        </p:nvSpPr>
        <p:spPr/>
        <p:txBody>
          <a:bodyPr/>
          <a:lstStyle/>
          <a:p>
            <a:pPr lvl="0"/>
            <a:fld id="{84EA9AE4-67BC-4951-A576-9DAE9FBED2A3}" type="slidenum">
              <a:rPr/>
              <a:pPr lvl="0"/>
              <a:t>‹N›</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lvl="0"/>
            <a:endParaRPr lang="en-GB"/>
          </a:p>
        </p:txBody>
      </p:sp>
      <p:sp>
        <p:nvSpPr>
          <p:cNvPr id="5" name="Segnaposto piè di pagina 4"/>
          <p:cNvSpPr>
            <a:spLocks noGrp="1"/>
          </p:cNvSpPr>
          <p:nvPr>
            <p:ph type="ftr" sz="quarter" idx="11"/>
          </p:nvPr>
        </p:nvSpPr>
        <p:spPr/>
        <p:txBody>
          <a:bodyPr/>
          <a:lstStyle/>
          <a:p>
            <a:pPr lvl="0"/>
            <a:endParaRPr lang="en-GB"/>
          </a:p>
        </p:txBody>
      </p:sp>
      <p:sp>
        <p:nvSpPr>
          <p:cNvPr id="6" name="Segnaposto numero diapositiva 5"/>
          <p:cNvSpPr>
            <a:spLocks noGrp="1"/>
          </p:cNvSpPr>
          <p:nvPr>
            <p:ph type="sldNum" sz="quarter" idx="12"/>
          </p:nvPr>
        </p:nvSpPr>
        <p:spPr/>
        <p:txBody>
          <a:bodyPr/>
          <a:lstStyle/>
          <a:p>
            <a:pPr lvl="0"/>
            <a:fld id="{C42A0516-734E-4F6F-8607-1A7291386076}" type="slidenum">
              <a:rPr/>
              <a:pPr lvl="0"/>
              <a:t>‹N›</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96925" y="4857750"/>
            <a:ext cx="8567738" cy="15017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pPr lvl="0"/>
            <a:endParaRPr lang="en-GB"/>
          </a:p>
        </p:txBody>
      </p:sp>
      <p:sp>
        <p:nvSpPr>
          <p:cNvPr id="5" name="Segnaposto piè di pagina 4"/>
          <p:cNvSpPr>
            <a:spLocks noGrp="1"/>
          </p:cNvSpPr>
          <p:nvPr>
            <p:ph type="ftr" sz="quarter" idx="11"/>
          </p:nvPr>
        </p:nvSpPr>
        <p:spPr/>
        <p:txBody>
          <a:bodyPr/>
          <a:lstStyle/>
          <a:p>
            <a:pPr lvl="0"/>
            <a:endParaRPr lang="en-GB"/>
          </a:p>
        </p:txBody>
      </p:sp>
      <p:sp>
        <p:nvSpPr>
          <p:cNvPr id="6" name="Segnaposto numero diapositiva 5"/>
          <p:cNvSpPr>
            <a:spLocks noGrp="1"/>
          </p:cNvSpPr>
          <p:nvPr>
            <p:ph type="sldNum" sz="quarter" idx="12"/>
          </p:nvPr>
        </p:nvSpPr>
        <p:spPr/>
        <p:txBody>
          <a:bodyPr/>
          <a:lstStyle/>
          <a:p>
            <a:pPr lvl="0"/>
            <a:fld id="{F46F8152-60CA-44E6-B868-7EE42B631170}" type="slidenum">
              <a:rPr/>
              <a:pPr lvl="0"/>
              <a:t>‹N›</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503238" y="1768475"/>
            <a:ext cx="4459287"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14925" y="1768475"/>
            <a:ext cx="4460875"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pPr lvl="0"/>
            <a:endParaRPr lang="en-GB"/>
          </a:p>
        </p:txBody>
      </p:sp>
      <p:sp>
        <p:nvSpPr>
          <p:cNvPr id="6" name="Segnaposto piè di pagina 5"/>
          <p:cNvSpPr>
            <a:spLocks noGrp="1"/>
          </p:cNvSpPr>
          <p:nvPr>
            <p:ph type="ftr" sz="quarter" idx="11"/>
          </p:nvPr>
        </p:nvSpPr>
        <p:spPr/>
        <p:txBody>
          <a:bodyPr/>
          <a:lstStyle/>
          <a:p>
            <a:pPr lvl="0"/>
            <a:endParaRPr lang="en-GB"/>
          </a:p>
        </p:txBody>
      </p:sp>
      <p:sp>
        <p:nvSpPr>
          <p:cNvPr id="7" name="Segnaposto numero diapositiva 6"/>
          <p:cNvSpPr>
            <a:spLocks noGrp="1"/>
          </p:cNvSpPr>
          <p:nvPr>
            <p:ph type="sldNum" sz="quarter" idx="12"/>
          </p:nvPr>
        </p:nvSpPr>
        <p:spPr/>
        <p:txBody>
          <a:bodyPr/>
          <a:lstStyle/>
          <a:p>
            <a:pPr lvl="0"/>
            <a:fld id="{67BF9F1D-69A6-4E8B-A250-A99573556BC5}" type="slidenum">
              <a:rPr/>
              <a:pPr lvl="0"/>
              <a:t>‹N›</a:t>
            </a:fld>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4825" y="303213"/>
            <a:ext cx="9072563" cy="1258887"/>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pPr lvl="0"/>
            <a:endParaRPr lang="en-GB"/>
          </a:p>
        </p:txBody>
      </p:sp>
      <p:sp>
        <p:nvSpPr>
          <p:cNvPr id="8" name="Segnaposto piè di pagina 7"/>
          <p:cNvSpPr>
            <a:spLocks noGrp="1"/>
          </p:cNvSpPr>
          <p:nvPr>
            <p:ph type="ftr" sz="quarter" idx="11"/>
          </p:nvPr>
        </p:nvSpPr>
        <p:spPr/>
        <p:txBody>
          <a:bodyPr/>
          <a:lstStyle/>
          <a:p>
            <a:pPr lvl="0"/>
            <a:endParaRPr lang="en-GB"/>
          </a:p>
        </p:txBody>
      </p:sp>
      <p:sp>
        <p:nvSpPr>
          <p:cNvPr id="9" name="Segnaposto numero diapositiva 8"/>
          <p:cNvSpPr>
            <a:spLocks noGrp="1"/>
          </p:cNvSpPr>
          <p:nvPr>
            <p:ph type="sldNum" sz="quarter" idx="12"/>
          </p:nvPr>
        </p:nvSpPr>
        <p:spPr/>
        <p:txBody>
          <a:bodyPr/>
          <a:lstStyle/>
          <a:p>
            <a:pPr lvl="0"/>
            <a:fld id="{6F93648E-1B3E-46BB-9B1B-A2B5D4FD488C}" type="slidenum">
              <a:rPr/>
              <a:pPr lvl="0"/>
              <a:t>‹N›</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pPr lvl="0"/>
            <a:endParaRPr lang="en-GB"/>
          </a:p>
        </p:txBody>
      </p:sp>
      <p:sp>
        <p:nvSpPr>
          <p:cNvPr id="4" name="Segnaposto piè di pagina 3"/>
          <p:cNvSpPr>
            <a:spLocks noGrp="1"/>
          </p:cNvSpPr>
          <p:nvPr>
            <p:ph type="ftr" sz="quarter" idx="11"/>
          </p:nvPr>
        </p:nvSpPr>
        <p:spPr/>
        <p:txBody>
          <a:bodyPr/>
          <a:lstStyle/>
          <a:p>
            <a:pPr lvl="0"/>
            <a:endParaRPr lang="en-GB"/>
          </a:p>
        </p:txBody>
      </p:sp>
      <p:sp>
        <p:nvSpPr>
          <p:cNvPr id="5" name="Segnaposto numero diapositiva 4"/>
          <p:cNvSpPr>
            <a:spLocks noGrp="1"/>
          </p:cNvSpPr>
          <p:nvPr>
            <p:ph type="sldNum" sz="quarter" idx="12"/>
          </p:nvPr>
        </p:nvSpPr>
        <p:spPr/>
        <p:txBody>
          <a:bodyPr/>
          <a:lstStyle/>
          <a:p>
            <a:pPr lvl="0"/>
            <a:fld id="{7F3F807E-4A1B-4B3F-89E4-81EEF53C2CD8}" type="slidenum">
              <a:rPr/>
              <a:pPr lvl="0"/>
              <a:t>‹N›</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lvl="0"/>
            <a:endParaRPr lang="en-GB"/>
          </a:p>
        </p:txBody>
      </p:sp>
      <p:sp>
        <p:nvSpPr>
          <p:cNvPr id="3" name="Segnaposto piè di pagina 2"/>
          <p:cNvSpPr>
            <a:spLocks noGrp="1"/>
          </p:cNvSpPr>
          <p:nvPr>
            <p:ph type="ftr" sz="quarter" idx="11"/>
          </p:nvPr>
        </p:nvSpPr>
        <p:spPr/>
        <p:txBody>
          <a:bodyPr/>
          <a:lstStyle/>
          <a:p>
            <a:pPr lvl="0"/>
            <a:endParaRPr lang="en-GB"/>
          </a:p>
        </p:txBody>
      </p:sp>
      <p:sp>
        <p:nvSpPr>
          <p:cNvPr id="4" name="Segnaposto numero diapositiva 3"/>
          <p:cNvSpPr>
            <a:spLocks noGrp="1"/>
          </p:cNvSpPr>
          <p:nvPr>
            <p:ph type="sldNum" sz="quarter" idx="12"/>
          </p:nvPr>
        </p:nvSpPr>
        <p:spPr/>
        <p:txBody>
          <a:bodyPr/>
          <a:lstStyle/>
          <a:p>
            <a:pPr lvl="0"/>
            <a:fld id="{8ADE68E8-D045-49B0-9FDF-92157416DD42}" type="slidenum">
              <a:rPr/>
              <a:pPr lvl="0"/>
              <a:t>‹N›</a:t>
            </a:fld>
            <a:endParaRPr lang="en-GB"/>
          </a:p>
        </p:txBody>
      </p:sp>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04825" y="301625"/>
            <a:ext cx="3316288" cy="1279525"/>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lvl="0"/>
            <a:endParaRPr lang="en-GB"/>
          </a:p>
        </p:txBody>
      </p:sp>
      <p:sp>
        <p:nvSpPr>
          <p:cNvPr id="6" name="Segnaposto piè di pagina 5"/>
          <p:cNvSpPr>
            <a:spLocks noGrp="1"/>
          </p:cNvSpPr>
          <p:nvPr>
            <p:ph type="ftr" sz="quarter" idx="11"/>
          </p:nvPr>
        </p:nvSpPr>
        <p:spPr/>
        <p:txBody>
          <a:bodyPr/>
          <a:lstStyle/>
          <a:p>
            <a:pPr lvl="0"/>
            <a:endParaRPr lang="en-GB"/>
          </a:p>
        </p:txBody>
      </p:sp>
      <p:sp>
        <p:nvSpPr>
          <p:cNvPr id="7" name="Segnaposto numero diapositiva 6"/>
          <p:cNvSpPr>
            <a:spLocks noGrp="1"/>
          </p:cNvSpPr>
          <p:nvPr>
            <p:ph type="sldNum" sz="quarter" idx="12"/>
          </p:nvPr>
        </p:nvSpPr>
        <p:spPr/>
        <p:txBody>
          <a:bodyPr/>
          <a:lstStyle/>
          <a:p>
            <a:pPr lvl="0"/>
            <a:fld id="{F384D5BC-C1CB-4E3C-9F56-4AA4F4327F46}" type="slidenum">
              <a:rPr/>
              <a:pPr lvl="0"/>
              <a:t>‹N›</a:t>
            </a:fld>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76438" y="5291138"/>
            <a:ext cx="6048375" cy="625475"/>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lvl="0"/>
            <a:endParaRPr lang="en-GB"/>
          </a:p>
        </p:txBody>
      </p:sp>
      <p:sp>
        <p:nvSpPr>
          <p:cNvPr id="6" name="Segnaposto piè di pagina 5"/>
          <p:cNvSpPr>
            <a:spLocks noGrp="1"/>
          </p:cNvSpPr>
          <p:nvPr>
            <p:ph type="ftr" sz="quarter" idx="11"/>
          </p:nvPr>
        </p:nvSpPr>
        <p:spPr/>
        <p:txBody>
          <a:bodyPr/>
          <a:lstStyle/>
          <a:p>
            <a:pPr lvl="0"/>
            <a:endParaRPr lang="en-GB"/>
          </a:p>
        </p:txBody>
      </p:sp>
      <p:sp>
        <p:nvSpPr>
          <p:cNvPr id="7" name="Segnaposto numero diapositiva 6"/>
          <p:cNvSpPr>
            <a:spLocks noGrp="1"/>
          </p:cNvSpPr>
          <p:nvPr>
            <p:ph type="sldNum" sz="quarter" idx="12"/>
          </p:nvPr>
        </p:nvSpPr>
        <p:spPr/>
        <p:txBody>
          <a:bodyPr/>
          <a:lstStyle/>
          <a:p>
            <a:pPr lvl="0"/>
            <a:fld id="{B3B00875-8375-4DA5-8ABA-9411A3717EEE}" type="slidenum">
              <a:rPr/>
              <a:pPr lvl="0"/>
              <a:t>‹N›</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titolo 1"/>
          <p:cNvSpPr txBox="1">
            <a:spLocks noGrp="1"/>
          </p:cNvSpPr>
          <p:nvPr>
            <p:ph type="title"/>
          </p:nvPr>
        </p:nvSpPr>
        <p:spPr>
          <a:xfrm>
            <a:off x="503999" y="301320"/>
            <a:ext cx="9071640" cy="126216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a:p>
        </p:txBody>
      </p:sp>
      <p:sp>
        <p:nvSpPr>
          <p:cNvPr id="3" name="Segnaposto testo 2"/>
          <p:cNvSpPr txBox="1">
            <a:spLocks noGrp="1"/>
          </p:cNvSpPr>
          <p:nvPr>
            <p:ph type="body" idx="1"/>
          </p:nvPr>
        </p:nvSpPr>
        <p:spPr>
          <a:xfrm>
            <a:off x="503999" y="1769040"/>
            <a:ext cx="9071640" cy="4989240"/>
          </a:xfrm>
          <a:prstGeom prst="rect">
            <a:avLst/>
          </a:prstGeom>
          <a:noFill/>
          <a:ln>
            <a:noFill/>
          </a:ln>
        </p:spPr>
        <p:txBody>
          <a:bodyPr lIns="0" tIns="0" rIns="0" bIns="0"/>
          <a:lstStyle>
            <a:defPPr marL="432000" marR="0" lvl="0" indent="-324000">
              <a:spcBef>
                <a:spcPts val="0"/>
              </a:spcBef>
              <a:spcAft>
                <a:spcPts val="1414"/>
              </a:spcAft>
              <a:buSzPct val="45000"/>
              <a:buFont typeface="StarSymbol"/>
              <a:buNone/>
              <a:defRPr lang="en-GB"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4"/>
              </a:spcAft>
              <a:buSzPct val="45000"/>
              <a:buFont typeface="StarSymbol"/>
              <a:buChar char="●"/>
              <a:defRPr lang="en-GB"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en-GB"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en-GB"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en-GB"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txBox="1">
            <a:spLocks noGrp="1"/>
          </p:cNvSpPr>
          <p:nvPr>
            <p:ph type="dt" sz="half" idx="2"/>
          </p:nvPr>
        </p:nvSpPr>
        <p:spPr>
          <a:xfrm>
            <a:off x="503999" y="6887160"/>
            <a:ext cx="2348280" cy="521280"/>
          </a:xfrm>
          <a:prstGeom prst="rect">
            <a:avLst/>
          </a:prstGeom>
          <a:noFill/>
          <a:ln>
            <a:noFill/>
          </a:ln>
        </p:spPr>
        <p:txBody>
          <a:bodyPr lIns="0" tIns="0" rIns="0" bIns="0" anchorCtr="0"/>
          <a:lstStyle>
            <a:lvl1pPr lvl="0" rtl="0" hangingPunct="0">
              <a:buNone/>
              <a:tabLst/>
              <a:defRPr lang="en-GB" sz="1400" kern="1200">
                <a:latin typeface="Times New Roman" pitchFamily="18"/>
                <a:ea typeface="Lucida Sans Unicode" pitchFamily="2"/>
                <a:cs typeface="Tahoma" pitchFamily="2"/>
              </a:defRPr>
            </a:lvl1pPr>
          </a:lstStyle>
          <a:p>
            <a:pPr lvl="0"/>
            <a:endParaRPr lang="en-GB"/>
          </a:p>
        </p:txBody>
      </p:sp>
      <p:sp>
        <p:nvSpPr>
          <p:cNvPr id="5" name="Segnaposto piè di pagina 4"/>
          <p:cNvSpPr txBox="1">
            <a:spLocks noGrp="1"/>
          </p:cNvSpPr>
          <p:nvPr>
            <p:ph type="ftr" sz="quarter" idx="3"/>
          </p:nvPr>
        </p:nvSpPr>
        <p:spPr>
          <a:xfrm>
            <a:off x="3447360" y="6887160"/>
            <a:ext cx="3195000" cy="521280"/>
          </a:xfrm>
          <a:prstGeom prst="rect">
            <a:avLst/>
          </a:prstGeom>
          <a:noFill/>
          <a:ln>
            <a:noFill/>
          </a:ln>
        </p:spPr>
        <p:txBody>
          <a:bodyPr lIns="0" tIns="0" rIns="0" bIns="0" anchorCtr="0"/>
          <a:lstStyle>
            <a:lvl1pPr lvl="0" algn="ctr" rtl="0" hangingPunct="0">
              <a:buNone/>
              <a:tabLst/>
              <a:defRPr lang="en-GB" sz="1400" kern="1200">
                <a:latin typeface="Times New Roman" pitchFamily="18"/>
                <a:ea typeface="Lucida Sans Unicode" pitchFamily="2"/>
                <a:cs typeface="Tahoma" pitchFamily="2"/>
              </a:defRPr>
            </a:lvl1pPr>
          </a:lstStyle>
          <a:p>
            <a:pPr lvl="0"/>
            <a:endParaRPr lang="en-GB"/>
          </a:p>
        </p:txBody>
      </p:sp>
      <p:sp>
        <p:nvSpPr>
          <p:cNvPr id="6" name="Segnaposto numero diapositiva 5"/>
          <p:cNvSpPr txBox="1">
            <a:spLocks noGrp="1"/>
          </p:cNvSpPr>
          <p:nvPr>
            <p:ph type="sldNum" sz="quarter" idx="4"/>
          </p:nvPr>
        </p:nvSpPr>
        <p:spPr>
          <a:xfrm>
            <a:off x="7227360" y="6887160"/>
            <a:ext cx="2348280" cy="521280"/>
          </a:xfrm>
          <a:prstGeom prst="rect">
            <a:avLst/>
          </a:prstGeom>
          <a:noFill/>
          <a:ln>
            <a:noFill/>
          </a:ln>
        </p:spPr>
        <p:txBody>
          <a:bodyPr lIns="0" tIns="0" rIns="0" bIns="0" anchorCtr="0"/>
          <a:lstStyle>
            <a:lvl1pPr lvl="0" algn="r" rtl="0" hangingPunct="0">
              <a:buNone/>
              <a:tabLst/>
              <a:defRPr lang="en-GB" sz="1400" kern="1200">
                <a:latin typeface="Times New Roman" pitchFamily="18"/>
                <a:ea typeface="Lucida Sans Unicode" pitchFamily="2"/>
                <a:cs typeface="Tahoma" pitchFamily="2"/>
              </a:defRPr>
            </a:lvl1pPr>
          </a:lstStyle>
          <a:p>
            <a:pPr lvl="0"/>
            <a:fld id="{D911AA6A-94F9-4300-B955-7FB2B2A2BA29}" type="slidenum">
              <a:rPr/>
              <a:pPr lvl="0"/>
              <a:t>‹N›</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hangingPunct="0">
        <a:tabLst/>
        <a:defRPr lang="en-GB" sz="4400" b="0" i="0" u="none" strike="noStrike" kern="1200">
          <a:ln>
            <a:noFill/>
          </a:ln>
          <a:latin typeface="Arial" pitchFamily="18"/>
          <a:ea typeface="Microsoft YaHei" pitchFamily="2"/>
        </a:defRPr>
      </a:lvl1pPr>
    </p:titleStyle>
    <p:bodyStyle>
      <a:lvl1pPr marL="0" marR="0" indent="0" rtl="0" hangingPunct="0">
        <a:spcBef>
          <a:spcPts val="0"/>
        </a:spcBef>
        <a:spcAft>
          <a:spcPts val="1414"/>
        </a:spcAft>
        <a:tabLst/>
        <a:defRPr lang="en-GB" sz="3200" b="0" i="0" u="none" strike="noStrike" kern="1200">
          <a:ln>
            <a:noFill/>
          </a:ln>
          <a:latin typeface="Arial" pitchFamily="18"/>
          <a:ea typeface="Microsoft YaHei"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hyperlink" Target="https://twitter.com/uncharted_cult" TargetMode="External"/><Relationship Id="rId13" Type="http://schemas.openxmlformats.org/officeDocument/2006/relationships/image" Target="../media/image5.png"/><Relationship Id="rId3" Type="http://schemas.openxmlformats.org/officeDocument/2006/relationships/hyperlink" Target="mailto:dissemination-uncharted@promoter.it" TargetMode="External"/><Relationship Id="rId7" Type="http://schemas.openxmlformats.org/officeDocument/2006/relationships/image" Target="../media/image9.png"/><Relationship Id="rId12" Type="http://schemas.openxmlformats.org/officeDocument/2006/relationships/hyperlink" Target="https://www.linkedin.com/groups/13829206/"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www.uncharted-culture.eu/" TargetMode="External"/><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hyperlink" Target="http://www.facebook.com/uncharted-culture" TargetMode="External"/><Relationship Id="rId4" Type="http://schemas.openxmlformats.org/officeDocument/2006/relationships/image" Target="../media/image2.png"/><Relationship Id="rId9" Type="http://schemas.openxmlformats.org/officeDocument/2006/relationships/image" Target="../media/image10.png"/><Relationship Id="rId1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pic>
        <p:nvPicPr>
          <p:cNvPr id="9" name="Imagen 1"/>
          <p:cNvPicPr/>
          <p:nvPr/>
        </p:nvPicPr>
        <p:blipFill>
          <a:blip r:embed="rId3"/>
          <a:stretch>
            <a:fillRect/>
          </a:stretch>
        </p:blipFill>
        <p:spPr>
          <a:xfrm>
            <a:off x="593398" y="1811716"/>
            <a:ext cx="8982241" cy="4632418"/>
          </a:xfrm>
          <a:prstGeom prst="rect">
            <a:avLst/>
          </a:prstGeom>
        </p:spPr>
      </p:pic>
      <p:sp>
        <p:nvSpPr>
          <p:cNvPr id="2" name="Titolo 1"/>
          <p:cNvSpPr txBox="1">
            <a:spLocks noGrp="1"/>
          </p:cNvSpPr>
          <p:nvPr>
            <p:ph type="title" idx="4294967295"/>
          </p:nvPr>
        </p:nvSpPr>
        <p:spPr>
          <a:xfrm>
            <a:off x="-181" y="2248876"/>
            <a:ext cx="10080000" cy="923330"/>
          </a:xfrm>
        </p:spPr>
        <p:txBody>
          <a:bodyPr wrap="square">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sz="6000" b="1" dirty="0" smtClean="0">
                <a:solidFill>
                  <a:schemeClr val="bg1"/>
                </a:solidFill>
              </a:rPr>
              <a:t>UNCHARTED</a:t>
            </a:r>
            <a:endParaRPr lang="en-GB" sz="6000" b="1" dirty="0">
              <a:solidFill>
                <a:schemeClr val="bg1"/>
              </a:solidFill>
            </a:endParaRPr>
          </a:p>
        </p:txBody>
      </p:sp>
      <p:sp>
        <p:nvSpPr>
          <p:cNvPr id="3" name="Sottotitolo 2"/>
          <p:cNvSpPr txBox="1">
            <a:spLocks noGrp="1"/>
          </p:cNvSpPr>
          <p:nvPr>
            <p:ph type="subTitle" idx="4294967295"/>
          </p:nvPr>
        </p:nvSpPr>
        <p:spPr>
          <a:xfrm>
            <a:off x="504000" y="4871059"/>
            <a:ext cx="9071640" cy="1656864"/>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buNone/>
            </a:pPr>
            <a:r>
              <a:rPr lang="en-GB" b="1" dirty="0">
                <a:solidFill>
                  <a:schemeClr val="bg1"/>
                </a:solidFill>
              </a:rPr>
              <a:t>Understanding, Capturing and Fostering the Societal Value of Culture</a:t>
            </a:r>
          </a:p>
          <a:p>
            <a:pPr marL="0" lvl="0" indent="0" algn="ctr">
              <a:buNone/>
            </a:pPr>
            <a:endParaRPr lang="en-GB" b="1" dirty="0">
              <a:solidFill>
                <a:schemeClr val="bg1"/>
              </a:solidFill>
            </a:endParaRPr>
          </a:p>
        </p:txBody>
      </p:sp>
      <p:pic>
        <p:nvPicPr>
          <p:cNvPr id="4" name="Immagine 3"/>
          <p:cNvPicPr>
            <a:picLocks noChangeAspect="1"/>
          </p:cNvPicPr>
          <p:nvPr/>
        </p:nvPicPr>
        <p:blipFill>
          <a:blip r:embed="rId4" cstate="print">
            <a:alphaModFix/>
            <a:lum/>
          </a:blip>
          <a:srcRect/>
          <a:stretch>
            <a:fillRect/>
          </a:stretch>
        </p:blipFill>
        <p:spPr>
          <a:xfrm>
            <a:off x="7920000" y="6983999"/>
            <a:ext cx="2160000" cy="543600"/>
          </a:xfrm>
          <a:prstGeom prst="rect">
            <a:avLst/>
          </a:prstGeom>
          <a:noFill/>
          <a:ln>
            <a:noFill/>
          </a:ln>
        </p:spPr>
      </p:pic>
      <p:pic>
        <p:nvPicPr>
          <p:cNvPr id="5" name="Immagine 4"/>
          <p:cNvPicPr>
            <a:picLocks noChangeAspect="1"/>
          </p:cNvPicPr>
          <p:nvPr/>
        </p:nvPicPr>
        <p:blipFill>
          <a:blip r:embed="rId5" cstate="print">
            <a:alphaModFix/>
            <a:lum/>
          </a:blip>
          <a:srcRect/>
          <a:stretch>
            <a:fillRect/>
          </a:stretch>
        </p:blipFill>
        <p:spPr>
          <a:xfrm>
            <a:off x="108000" y="6696000"/>
            <a:ext cx="792000" cy="792000"/>
          </a:xfrm>
          <a:prstGeom prst="rect">
            <a:avLst/>
          </a:prstGeom>
          <a:noFill/>
          <a:ln>
            <a:noFill/>
          </a:ln>
        </p:spPr>
      </p:pic>
      <p:sp>
        <p:nvSpPr>
          <p:cNvPr id="6" name="CasellaDiTesto 5"/>
          <p:cNvSpPr txBox="1"/>
          <p:nvPr/>
        </p:nvSpPr>
        <p:spPr>
          <a:xfrm>
            <a:off x="844199" y="6751080"/>
            <a:ext cx="4735800" cy="682200"/>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GB" sz="1050" b="0" i="0" u="none" strike="noStrike" kern="1200" dirty="0">
              <a:ln>
                <a:noFill/>
              </a:ln>
              <a:latin typeface="Arial" pitchFamily="18"/>
              <a:ea typeface="Microsoft YaHei" pitchFamily="2"/>
              <a:cs typeface="Lucida Sans" pitchFamily="2"/>
            </a:endParaRPr>
          </a:p>
        </p:txBody>
      </p:sp>
      <p:pic>
        <p:nvPicPr>
          <p:cNvPr id="7" name="Immagine 6"/>
          <p:cNvPicPr>
            <a:picLocks noChangeAspect="1"/>
          </p:cNvPicPr>
          <p:nvPr/>
        </p:nvPicPr>
        <p:blipFill>
          <a:blip r:embed="rId6" cstate="print">
            <a:alphaModFix/>
            <a:lum/>
          </a:blip>
          <a:srcRect/>
          <a:stretch>
            <a:fillRect/>
          </a:stretch>
        </p:blipFill>
        <p:spPr>
          <a:xfrm>
            <a:off x="4176215" y="366569"/>
            <a:ext cx="1403783" cy="1716626"/>
          </a:xfrm>
          <a:prstGeom prst="rect">
            <a:avLst/>
          </a:prstGeom>
          <a:noFill/>
          <a:ln>
            <a:noFill/>
          </a:ln>
        </p:spPr>
      </p:pic>
      <p:sp>
        <p:nvSpPr>
          <p:cNvPr id="10" name="CasellaDiTesto 9"/>
          <p:cNvSpPr txBox="1"/>
          <p:nvPr/>
        </p:nvSpPr>
        <p:spPr>
          <a:xfrm>
            <a:off x="935856" y="6732165"/>
            <a:ext cx="3816424" cy="707886"/>
          </a:xfrm>
          <a:prstGeom prst="rect">
            <a:avLst/>
          </a:prstGeom>
          <a:noFill/>
        </p:spPr>
        <p:txBody>
          <a:bodyPr wrap="square" rtlCol="0">
            <a:spAutoFit/>
          </a:bodyPr>
          <a:lstStyle/>
          <a:p>
            <a:pPr lvl="0"/>
            <a:r>
              <a:rPr lang="en-GB" sz="800" dirty="0">
                <a:latin typeface="Arial" pitchFamily="18"/>
                <a:ea typeface="Microsoft YaHei" pitchFamily="2"/>
                <a:cs typeface="Lucida Sans" pitchFamily="2"/>
              </a:rPr>
              <a:t>UNCHARTED project has received funding from the European Union’s Horizon 2020 research and innovation programme, </a:t>
            </a:r>
            <a:r>
              <a:rPr lang="en-GB" sz="800" dirty="0" smtClean="0">
                <a:latin typeface="Arial" pitchFamily="18"/>
                <a:ea typeface="Microsoft YaHei" pitchFamily="2"/>
                <a:cs typeface="Lucida Sans" pitchFamily="2"/>
              </a:rPr>
              <a:t> under </a:t>
            </a:r>
            <a:r>
              <a:rPr lang="en-GB" sz="800" dirty="0">
                <a:latin typeface="Arial" pitchFamily="18"/>
                <a:ea typeface="Microsoft YaHei" pitchFamily="2"/>
                <a:cs typeface="Lucida Sans" pitchFamily="2"/>
              </a:rPr>
              <a:t>grant agreement No 870793. </a:t>
            </a:r>
            <a:endParaRPr lang="en-GB" sz="800" dirty="0" smtClean="0">
              <a:latin typeface="Arial" pitchFamily="18"/>
              <a:ea typeface="Microsoft YaHei" pitchFamily="2"/>
              <a:cs typeface="Lucida Sans" pitchFamily="2"/>
            </a:endParaRPr>
          </a:p>
          <a:p>
            <a:pPr lvl="0"/>
            <a:r>
              <a:rPr lang="en-GB" sz="800" dirty="0" smtClean="0">
                <a:latin typeface="Arial" pitchFamily="18"/>
                <a:ea typeface="Microsoft YaHei" pitchFamily="2"/>
                <a:cs typeface="Lucida Sans" pitchFamily="2"/>
              </a:rPr>
              <a:t>The </a:t>
            </a:r>
            <a:r>
              <a:rPr lang="en-GB" sz="800" dirty="0">
                <a:latin typeface="Arial" pitchFamily="18"/>
                <a:ea typeface="Microsoft YaHei" pitchFamily="2"/>
                <a:cs typeface="Lucida Sans" pitchFamily="2"/>
              </a:rPr>
              <a:t>sole responsibility for the content of this website lies with the UNCHARTED project.</a:t>
            </a:r>
          </a:p>
          <a:p>
            <a:endParaRPr lang="it-IT" sz="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1439912" y="102080"/>
            <a:ext cx="8640088" cy="126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en-GB" sz="3600" dirty="0"/>
              <a:t>WP1: </a:t>
            </a:r>
            <a:r>
              <a:rPr lang="en-GB" sz="3600" b="1" dirty="0"/>
              <a:t>Understanding the societal value of </a:t>
            </a:r>
            <a:r>
              <a:rPr lang="en-GB" sz="3600" b="1" dirty="0" smtClean="0"/>
              <a:t>culture</a:t>
            </a:r>
            <a:endParaRPr lang="en-GB" sz="3600" dirty="0"/>
          </a:p>
        </p:txBody>
      </p:sp>
      <p:sp>
        <p:nvSpPr>
          <p:cNvPr id="3" name="Segnaposto testo 2"/>
          <p:cNvSpPr txBox="1">
            <a:spLocks noGrp="1"/>
          </p:cNvSpPr>
          <p:nvPr>
            <p:ph type="body" idx="4294967295"/>
          </p:nvPr>
        </p:nvSpPr>
        <p:spPr>
          <a:xfrm>
            <a:off x="500641" y="1421917"/>
            <a:ext cx="9072000" cy="5544000"/>
          </a:xfrm>
        </p:spPr>
        <p:txBody>
          <a:bodyPr/>
          <a:lstStyle>
            <a:defPPr marL="432000" marR="0" lvl="0" indent="-324000">
              <a:spcBef>
                <a:spcPts val="0"/>
              </a:spcBef>
              <a:spcAft>
                <a:spcPts val="1414"/>
              </a:spcAft>
              <a:buSzPct val="45000"/>
              <a:buFont typeface="StarSymbol"/>
              <a:buNone/>
              <a:defRPr lang="en-GB"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4"/>
              </a:spcAft>
              <a:buSzPct val="45000"/>
              <a:buFont typeface="StarSymbol"/>
              <a:buChar char="●"/>
              <a:defRPr lang="en-GB"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en-GB"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en-GB"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en-GB"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9pPr>
          </a:lstStyle>
          <a:p>
            <a:pPr lvl="0">
              <a:buNone/>
            </a:pPr>
            <a:r>
              <a:rPr lang="en-GB" sz="2000" b="1" dirty="0" smtClean="0"/>
              <a:t>Task </a:t>
            </a:r>
            <a:r>
              <a:rPr lang="en-GB" sz="2000" b="1" dirty="0"/>
              <a:t>leader: University of Barcelona</a:t>
            </a:r>
          </a:p>
          <a:p>
            <a:pPr lvl="0">
              <a:spcAft>
                <a:spcPts val="850"/>
              </a:spcAft>
              <a:buNone/>
            </a:pPr>
            <a:r>
              <a:rPr lang="en-GB" sz="1800" b="1" dirty="0"/>
              <a:t>Basic areas that we will explore:</a:t>
            </a:r>
          </a:p>
          <a:p>
            <a:pPr>
              <a:spcAft>
                <a:spcPts val="850"/>
              </a:spcAft>
            </a:pPr>
            <a:r>
              <a:rPr lang="en-GB" sz="1800" dirty="0" smtClean="0"/>
              <a:t>Gender </a:t>
            </a:r>
            <a:r>
              <a:rPr lang="en-GB" sz="1800" dirty="0"/>
              <a:t>and rising </a:t>
            </a:r>
            <a:r>
              <a:rPr lang="en-GB" sz="1800" dirty="0" smtClean="0"/>
              <a:t>diversity</a:t>
            </a:r>
            <a:endParaRPr lang="en-GB" sz="1800" dirty="0"/>
          </a:p>
          <a:p>
            <a:pPr>
              <a:spcAft>
                <a:spcPts val="850"/>
              </a:spcAft>
            </a:pPr>
            <a:r>
              <a:rPr lang="en-GB" sz="1800" dirty="0" smtClean="0"/>
              <a:t>Urbanisation</a:t>
            </a:r>
            <a:r>
              <a:rPr lang="en-GB" sz="1800" dirty="0"/>
              <a:t>, spatial and social </a:t>
            </a:r>
            <a:r>
              <a:rPr lang="en-GB" sz="1800" dirty="0" smtClean="0"/>
              <a:t>segregation</a:t>
            </a:r>
            <a:endParaRPr lang="en-GB" sz="1800" dirty="0"/>
          </a:p>
          <a:p>
            <a:pPr>
              <a:spcAft>
                <a:spcPts val="850"/>
              </a:spcAft>
            </a:pPr>
            <a:r>
              <a:rPr lang="en-GB" sz="1800" dirty="0" smtClean="0"/>
              <a:t>Globalization </a:t>
            </a:r>
            <a:r>
              <a:rPr lang="en-GB" sz="1800" dirty="0"/>
              <a:t>and </a:t>
            </a:r>
            <a:r>
              <a:rPr lang="en-GB" sz="1800" dirty="0" smtClean="0"/>
              <a:t>digitization</a:t>
            </a:r>
            <a:endParaRPr lang="en-GB" sz="1800" dirty="0"/>
          </a:p>
          <a:p>
            <a:pPr>
              <a:spcAft>
                <a:spcPts val="850"/>
              </a:spcAft>
            </a:pPr>
            <a:r>
              <a:rPr lang="en-GB" sz="1800" dirty="0" smtClean="0"/>
              <a:t>Neo-liberalism</a:t>
            </a:r>
            <a:endParaRPr lang="en-GB" sz="1800" dirty="0"/>
          </a:p>
          <a:p>
            <a:pPr>
              <a:spcAft>
                <a:spcPts val="850"/>
              </a:spcAft>
            </a:pPr>
            <a:r>
              <a:rPr lang="en-GB" sz="1800" dirty="0" smtClean="0"/>
              <a:t>The </a:t>
            </a:r>
            <a:r>
              <a:rPr lang="en-GB" sz="1800" dirty="0"/>
              <a:t>historical experience: the role of culture in integrating and dividing </a:t>
            </a:r>
            <a:r>
              <a:rPr lang="en-GB" sz="1800" dirty="0" smtClean="0"/>
              <a:t>Europe</a:t>
            </a:r>
            <a:endParaRPr lang="en-GB" sz="1800" dirty="0"/>
          </a:p>
          <a:p>
            <a:pPr lvl="0">
              <a:spcAft>
                <a:spcPts val="850"/>
              </a:spcAft>
              <a:buNone/>
            </a:pPr>
            <a:r>
              <a:rPr lang="en-GB" sz="1800" b="1" dirty="0"/>
              <a:t>Specific objectives:</a:t>
            </a:r>
          </a:p>
          <a:p>
            <a:pPr>
              <a:spcAft>
                <a:spcPts val="850"/>
              </a:spcAft>
            </a:pPr>
            <a:r>
              <a:rPr lang="en-GB" sz="1800" dirty="0" smtClean="0"/>
              <a:t>To </a:t>
            </a:r>
            <a:r>
              <a:rPr lang="en-GB" sz="1800" dirty="0"/>
              <a:t>make an extensive review of the research literature and existing data on the configuration of the values of </a:t>
            </a:r>
            <a:r>
              <a:rPr lang="en-GB" sz="1800" dirty="0" smtClean="0"/>
              <a:t>culture</a:t>
            </a:r>
            <a:endParaRPr lang="en-GB" sz="1800" dirty="0"/>
          </a:p>
          <a:p>
            <a:pPr>
              <a:spcAft>
                <a:spcPts val="850"/>
              </a:spcAft>
            </a:pPr>
            <a:r>
              <a:rPr lang="en-GB" sz="1800" dirty="0" smtClean="0"/>
              <a:t>To </a:t>
            </a:r>
            <a:r>
              <a:rPr lang="en-GB" sz="1800" dirty="0"/>
              <a:t>assess the influence of several key factors and circumstances in the configuration of the social values of </a:t>
            </a:r>
            <a:r>
              <a:rPr lang="en-GB" sz="1800" dirty="0" smtClean="0"/>
              <a:t>culture</a:t>
            </a:r>
            <a:endParaRPr lang="en-GB" sz="1800" dirty="0"/>
          </a:p>
          <a:p>
            <a:pPr>
              <a:spcAft>
                <a:spcPts val="850"/>
              </a:spcAft>
            </a:pPr>
            <a:r>
              <a:rPr lang="en-GB" sz="1800" dirty="0" smtClean="0"/>
              <a:t>To </a:t>
            </a:r>
            <a:r>
              <a:rPr lang="en-GB" sz="1800" dirty="0"/>
              <a:t>synthesise the previous analysis in a global view about the factors configuring the values of culture in </a:t>
            </a:r>
            <a:r>
              <a:rPr lang="en-GB" sz="1800" dirty="0" smtClean="0"/>
              <a:t>Europe</a:t>
            </a:r>
            <a:endParaRPr lang="en-GB" sz="1800" dirty="0"/>
          </a:p>
        </p:txBody>
      </p:sp>
      <p:pic>
        <p:nvPicPr>
          <p:cNvPr id="4" name="Immagine 3"/>
          <p:cNvPicPr>
            <a:picLocks noChangeAspect="1"/>
          </p:cNvPicPr>
          <p:nvPr/>
        </p:nvPicPr>
        <p:blipFill>
          <a:blip r:embed="rId3" cstate="print">
            <a:alphaModFix/>
            <a:lum/>
          </a:blip>
          <a:srcRect/>
          <a:stretch>
            <a:fillRect/>
          </a:stretch>
        </p:blipFill>
        <p:spPr>
          <a:xfrm>
            <a:off x="7920000" y="6983999"/>
            <a:ext cx="2160000" cy="543600"/>
          </a:xfrm>
          <a:prstGeom prst="rect">
            <a:avLst/>
          </a:prstGeom>
          <a:noFill/>
          <a:ln>
            <a:noFill/>
          </a:ln>
        </p:spPr>
      </p:pic>
      <p:pic>
        <p:nvPicPr>
          <p:cNvPr id="7" name="Immagine 6"/>
          <p:cNvPicPr>
            <a:picLocks noChangeAspect="1"/>
          </p:cNvPicPr>
          <p:nvPr/>
        </p:nvPicPr>
        <p:blipFill>
          <a:blip r:embed="rId4" cstate="print">
            <a:alphaModFix/>
            <a:lum/>
          </a:blip>
          <a:srcRect/>
          <a:stretch>
            <a:fillRect/>
          </a:stretch>
        </p:blipFill>
        <p:spPr>
          <a:xfrm>
            <a:off x="144000" y="180000"/>
            <a:ext cx="676800" cy="827999"/>
          </a:xfrm>
          <a:prstGeom prst="rect">
            <a:avLst/>
          </a:prstGeom>
          <a:noFill/>
          <a:ln>
            <a:noFill/>
          </a:ln>
        </p:spPr>
      </p:pic>
      <p:pic>
        <p:nvPicPr>
          <p:cNvPr id="10" name="Immagine 9"/>
          <p:cNvPicPr>
            <a:picLocks noChangeAspect="1"/>
          </p:cNvPicPr>
          <p:nvPr/>
        </p:nvPicPr>
        <p:blipFill>
          <a:blip r:embed="rId5" cstate="print">
            <a:alphaModFix/>
            <a:lum/>
          </a:blip>
          <a:srcRect/>
          <a:stretch>
            <a:fillRect/>
          </a:stretch>
        </p:blipFill>
        <p:spPr>
          <a:xfrm>
            <a:off x="108000" y="6696000"/>
            <a:ext cx="792000" cy="792000"/>
          </a:xfrm>
          <a:prstGeom prst="rect">
            <a:avLst/>
          </a:prstGeom>
          <a:noFill/>
          <a:ln>
            <a:noFill/>
          </a:ln>
        </p:spPr>
      </p:pic>
      <p:sp>
        <p:nvSpPr>
          <p:cNvPr id="11" name="CasellaDiTesto 10"/>
          <p:cNvSpPr txBox="1"/>
          <p:nvPr/>
        </p:nvSpPr>
        <p:spPr>
          <a:xfrm>
            <a:off x="863848" y="6732165"/>
            <a:ext cx="3816424" cy="707886"/>
          </a:xfrm>
          <a:prstGeom prst="rect">
            <a:avLst/>
          </a:prstGeom>
          <a:noFill/>
        </p:spPr>
        <p:txBody>
          <a:bodyPr wrap="square" rtlCol="0">
            <a:spAutoFit/>
          </a:bodyPr>
          <a:lstStyle/>
          <a:p>
            <a:pPr lvl="0"/>
            <a:r>
              <a:rPr lang="en-GB" sz="800" dirty="0">
                <a:latin typeface="Arial" pitchFamily="18"/>
                <a:ea typeface="Microsoft YaHei" pitchFamily="2"/>
                <a:cs typeface="Lucida Sans" pitchFamily="2"/>
              </a:rPr>
              <a:t>UNCHARTED project has received funding from the European Union’s Horizon 2020 research and innovation programme, </a:t>
            </a:r>
            <a:r>
              <a:rPr lang="en-GB" sz="800" dirty="0" smtClean="0">
                <a:latin typeface="Arial" pitchFamily="18"/>
                <a:ea typeface="Microsoft YaHei" pitchFamily="2"/>
                <a:cs typeface="Lucida Sans" pitchFamily="2"/>
              </a:rPr>
              <a:t> under </a:t>
            </a:r>
            <a:r>
              <a:rPr lang="en-GB" sz="800" dirty="0">
                <a:latin typeface="Arial" pitchFamily="18"/>
                <a:ea typeface="Microsoft YaHei" pitchFamily="2"/>
                <a:cs typeface="Lucida Sans" pitchFamily="2"/>
              </a:rPr>
              <a:t>grant agreement No 870793. </a:t>
            </a:r>
            <a:endParaRPr lang="en-GB" sz="800" dirty="0" smtClean="0">
              <a:latin typeface="Arial" pitchFamily="18"/>
              <a:ea typeface="Microsoft YaHei" pitchFamily="2"/>
              <a:cs typeface="Lucida Sans" pitchFamily="2"/>
            </a:endParaRPr>
          </a:p>
          <a:p>
            <a:pPr lvl="0"/>
            <a:r>
              <a:rPr lang="en-GB" sz="800" dirty="0" smtClean="0">
                <a:latin typeface="Arial" pitchFamily="18"/>
                <a:ea typeface="Microsoft YaHei" pitchFamily="2"/>
                <a:cs typeface="Lucida Sans" pitchFamily="2"/>
              </a:rPr>
              <a:t>The </a:t>
            </a:r>
            <a:r>
              <a:rPr lang="en-GB" sz="800" dirty="0">
                <a:latin typeface="Arial" pitchFamily="18"/>
                <a:ea typeface="Microsoft YaHei" pitchFamily="2"/>
                <a:cs typeface="Lucida Sans" pitchFamily="2"/>
              </a:rPr>
              <a:t>sole responsibility for the content of this website lies with the UNCHARTED project.</a:t>
            </a:r>
          </a:p>
          <a:p>
            <a:endParaRPr lang="it-IT" sz="8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1367903" y="65982"/>
            <a:ext cx="8700071" cy="126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sz="3600" dirty="0"/>
              <a:t>WP2: </a:t>
            </a:r>
            <a:r>
              <a:rPr lang="en-GB" sz="3600" b="1" dirty="0"/>
              <a:t>Identifying the emergence of values of culture</a:t>
            </a:r>
            <a:endParaRPr lang="en-GB" sz="3600" b="1" dirty="0"/>
          </a:p>
        </p:txBody>
      </p:sp>
      <p:sp>
        <p:nvSpPr>
          <p:cNvPr id="3" name="Segnaposto testo 2"/>
          <p:cNvSpPr txBox="1">
            <a:spLocks noGrp="1"/>
          </p:cNvSpPr>
          <p:nvPr>
            <p:ph type="body" idx="4294967295"/>
          </p:nvPr>
        </p:nvSpPr>
        <p:spPr>
          <a:xfrm>
            <a:off x="359792" y="1648285"/>
            <a:ext cx="9072000" cy="5652475"/>
          </a:xfrm>
        </p:spPr>
        <p:txBody>
          <a:bodyPr/>
          <a:lstStyle>
            <a:defPPr marL="432000" marR="0" lvl="0" indent="-324000">
              <a:spcBef>
                <a:spcPts val="0"/>
              </a:spcBef>
              <a:spcAft>
                <a:spcPts val="1414"/>
              </a:spcAft>
              <a:buSzPct val="45000"/>
              <a:buFont typeface="StarSymbol"/>
              <a:buNone/>
              <a:defRPr lang="en-GB"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4"/>
              </a:spcAft>
              <a:buSzPct val="45000"/>
              <a:buFont typeface="StarSymbol"/>
              <a:buChar char="●"/>
              <a:defRPr lang="en-GB"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en-GB"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en-GB"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en-GB"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9pPr>
          </a:lstStyle>
          <a:p>
            <a:pPr lvl="0">
              <a:buNone/>
            </a:pPr>
            <a:r>
              <a:rPr lang="en-GB" sz="2000" b="1" dirty="0" smtClean="0"/>
              <a:t>Task </a:t>
            </a:r>
            <a:r>
              <a:rPr lang="en-GB" sz="2000" b="1" dirty="0"/>
              <a:t>leader: University of Porto</a:t>
            </a:r>
          </a:p>
          <a:p>
            <a:pPr lvl="0">
              <a:spcAft>
                <a:spcPts val="850"/>
              </a:spcAft>
              <a:buNone/>
            </a:pPr>
            <a:r>
              <a:rPr lang="en-GB" sz="1800" dirty="0"/>
              <a:t>Processes are studied in </a:t>
            </a:r>
            <a:r>
              <a:rPr lang="en-GB" sz="1800" b="1" dirty="0"/>
              <a:t>3 main frameworks</a:t>
            </a:r>
            <a:r>
              <a:rPr lang="en-GB" sz="1800" dirty="0"/>
              <a:t>:</a:t>
            </a:r>
          </a:p>
          <a:p>
            <a:pPr>
              <a:spcAft>
                <a:spcPts val="850"/>
              </a:spcAft>
            </a:pPr>
            <a:r>
              <a:rPr lang="en-GB" sz="1800" dirty="0" smtClean="0"/>
              <a:t>the </a:t>
            </a:r>
            <a:r>
              <a:rPr lang="en-GB" sz="1800" dirty="0"/>
              <a:t>frame of cultural participation of </a:t>
            </a:r>
            <a:r>
              <a:rPr lang="en-GB" sz="1800" dirty="0" smtClean="0"/>
              <a:t>citizenship</a:t>
            </a:r>
            <a:endParaRPr lang="en-GB" sz="1800" dirty="0"/>
          </a:p>
          <a:p>
            <a:pPr>
              <a:spcAft>
                <a:spcPts val="850"/>
              </a:spcAft>
            </a:pPr>
            <a:r>
              <a:rPr lang="en-GB" sz="1800" dirty="0" smtClean="0"/>
              <a:t>the </a:t>
            </a:r>
            <a:r>
              <a:rPr lang="en-GB" sz="1800" dirty="0"/>
              <a:t>framework of specialized cultural production and </a:t>
            </a:r>
            <a:r>
              <a:rPr lang="en-GB" sz="1800" dirty="0" smtClean="0"/>
              <a:t>preservation</a:t>
            </a:r>
            <a:endParaRPr lang="en-GB" sz="1800" dirty="0"/>
          </a:p>
          <a:p>
            <a:pPr>
              <a:spcAft>
                <a:spcPts val="850"/>
              </a:spcAft>
            </a:pPr>
            <a:r>
              <a:rPr lang="en-GB" sz="1800" dirty="0" smtClean="0"/>
              <a:t>the </a:t>
            </a:r>
            <a:r>
              <a:rPr lang="en-GB" sz="1800" dirty="0"/>
              <a:t>framework of the new world of digital cultural </a:t>
            </a:r>
            <a:r>
              <a:rPr lang="en-GB" sz="1800" dirty="0" smtClean="0"/>
              <a:t>communication</a:t>
            </a:r>
            <a:endParaRPr lang="en-GB" sz="1800" dirty="0"/>
          </a:p>
          <a:p>
            <a:pPr marL="87313" lvl="0" indent="0">
              <a:spcAft>
                <a:spcPts val="850"/>
              </a:spcAft>
              <a:buNone/>
            </a:pPr>
            <a:r>
              <a:rPr lang="en-GB" sz="1800" dirty="0"/>
              <a:t>Another area of inquiry correspond to the field of cultural policy and administrations. </a:t>
            </a:r>
            <a:endParaRPr lang="en-GB" sz="1800" dirty="0" smtClean="0"/>
          </a:p>
          <a:p>
            <a:pPr marL="87313" lvl="0" indent="0">
              <a:spcAft>
                <a:spcPts val="850"/>
              </a:spcAft>
              <a:buNone/>
            </a:pPr>
            <a:r>
              <a:rPr lang="en-GB" sz="1800" dirty="0" smtClean="0"/>
              <a:t>The </a:t>
            </a:r>
            <a:r>
              <a:rPr lang="en-GB" sz="1800" dirty="0"/>
              <a:t>project will study the formulation of missions and agendas of objectives.</a:t>
            </a:r>
          </a:p>
          <a:p>
            <a:pPr lvl="0">
              <a:spcAft>
                <a:spcPts val="850"/>
              </a:spcAft>
              <a:buNone/>
            </a:pPr>
            <a:r>
              <a:rPr lang="en-GB" sz="1800" b="1" dirty="0"/>
              <a:t>Specific objectives</a:t>
            </a:r>
            <a:r>
              <a:rPr lang="en-GB" sz="1800" dirty="0"/>
              <a:t>:</a:t>
            </a:r>
          </a:p>
          <a:p>
            <a:pPr>
              <a:spcAft>
                <a:spcPts val="850"/>
              </a:spcAft>
            </a:pPr>
            <a:r>
              <a:rPr lang="en-GB" sz="1700" dirty="0" smtClean="0"/>
              <a:t>to </a:t>
            </a:r>
            <a:r>
              <a:rPr lang="en-GB" sz="1700" dirty="0"/>
              <a:t>identify the plurality of values of culture in cultural participation in live arts and </a:t>
            </a:r>
            <a:r>
              <a:rPr lang="en-GB" sz="1700" dirty="0" smtClean="0"/>
              <a:t>culture</a:t>
            </a:r>
            <a:endParaRPr lang="en-GB" sz="1700" dirty="0"/>
          </a:p>
          <a:p>
            <a:pPr>
              <a:spcAft>
                <a:spcPts val="850"/>
              </a:spcAft>
            </a:pPr>
            <a:r>
              <a:rPr lang="en-GB" sz="1700" dirty="0" smtClean="0"/>
              <a:t>to </a:t>
            </a:r>
            <a:r>
              <a:rPr lang="en-GB" sz="1700" dirty="0"/>
              <a:t>identify the plurality of values of culture in cultural participation through </a:t>
            </a:r>
            <a:r>
              <a:rPr lang="en-GB" sz="1700" dirty="0" smtClean="0"/>
              <a:t>media</a:t>
            </a:r>
            <a:endParaRPr lang="en-GB" sz="1700" dirty="0"/>
          </a:p>
          <a:p>
            <a:pPr>
              <a:spcAft>
                <a:spcPts val="850"/>
              </a:spcAft>
            </a:pPr>
            <a:r>
              <a:rPr lang="en-GB" sz="1700" dirty="0" smtClean="0"/>
              <a:t>to </a:t>
            </a:r>
            <a:r>
              <a:rPr lang="en-GB" sz="1700" dirty="0"/>
              <a:t>identify the plurality of values of culture in cultural production and heritage </a:t>
            </a:r>
            <a:r>
              <a:rPr lang="en-GB" sz="1700" dirty="0" smtClean="0"/>
              <a:t>management</a:t>
            </a:r>
            <a:endParaRPr lang="en-GB" sz="1700" dirty="0"/>
          </a:p>
          <a:p>
            <a:pPr>
              <a:spcAft>
                <a:spcPts val="850"/>
              </a:spcAft>
            </a:pPr>
            <a:r>
              <a:rPr lang="en-GB" sz="1700" dirty="0" smtClean="0"/>
              <a:t>to </a:t>
            </a:r>
            <a:r>
              <a:rPr lang="en-GB" sz="1700" dirty="0"/>
              <a:t>identify the plurality of values of culture in cultural administration identify tensions, conflicts and public controversies in these four </a:t>
            </a:r>
            <a:r>
              <a:rPr lang="en-GB" sz="1700" dirty="0" smtClean="0"/>
              <a:t>domains</a:t>
            </a:r>
            <a:endParaRPr lang="en-GB" sz="1700" dirty="0"/>
          </a:p>
        </p:txBody>
      </p:sp>
      <p:pic>
        <p:nvPicPr>
          <p:cNvPr id="4" name="Immagine 3"/>
          <p:cNvPicPr>
            <a:picLocks noChangeAspect="1"/>
          </p:cNvPicPr>
          <p:nvPr/>
        </p:nvPicPr>
        <p:blipFill>
          <a:blip r:embed="rId3" cstate="print">
            <a:alphaModFix/>
            <a:lum/>
          </a:blip>
          <a:srcRect/>
          <a:stretch>
            <a:fillRect/>
          </a:stretch>
        </p:blipFill>
        <p:spPr>
          <a:xfrm>
            <a:off x="7920000" y="6983999"/>
            <a:ext cx="2160000" cy="543600"/>
          </a:xfrm>
          <a:prstGeom prst="rect">
            <a:avLst/>
          </a:prstGeom>
          <a:noFill/>
          <a:ln>
            <a:noFill/>
          </a:ln>
        </p:spPr>
      </p:pic>
      <p:pic>
        <p:nvPicPr>
          <p:cNvPr id="7" name="Immagine 6"/>
          <p:cNvPicPr>
            <a:picLocks noChangeAspect="1"/>
          </p:cNvPicPr>
          <p:nvPr/>
        </p:nvPicPr>
        <p:blipFill>
          <a:blip r:embed="rId4" cstate="print">
            <a:alphaModFix/>
            <a:lum/>
          </a:blip>
          <a:srcRect/>
          <a:stretch>
            <a:fillRect/>
          </a:stretch>
        </p:blipFill>
        <p:spPr>
          <a:xfrm>
            <a:off x="144000" y="180000"/>
            <a:ext cx="676800" cy="827999"/>
          </a:xfrm>
          <a:prstGeom prst="rect">
            <a:avLst/>
          </a:prstGeom>
          <a:noFill/>
          <a:ln>
            <a:noFill/>
          </a:ln>
        </p:spPr>
      </p:pic>
      <p:pic>
        <p:nvPicPr>
          <p:cNvPr id="10" name="Immagine 9"/>
          <p:cNvPicPr>
            <a:picLocks noChangeAspect="1"/>
          </p:cNvPicPr>
          <p:nvPr/>
        </p:nvPicPr>
        <p:blipFill>
          <a:blip r:embed="rId5" cstate="print">
            <a:alphaModFix/>
            <a:lum/>
          </a:blip>
          <a:srcRect/>
          <a:stretch>
            <a:fillRect/>
          </a:stretch>
        </p:blipFill>
        <p:spPr>
          <a:xfrm>
            <a:off x="108000" y="6696000"/>
            <a:ext cx="792000" cy="792000"/>
          </a:xfrm>
          <a:prstGeom prst="rect">
            <a:avLst/>
          </a:prstGeom>
          <a:noFill/>
          <a:ln>
            <a:noFill/>
          </a:ln>
        </p:spPr>
      </p:pic>
      <p:sp>
        <p:nvSpPr>
          <p:cNvPr id="11" name="CasellaDiTesto 10"/>
          <p:cNvSpPr txBox="1"/>
          <p:nvPr/>
        </p:nvSpPr>
        <p:spPr>
          <a:xfrm>
            <a:off x="863848" y="6732165"/>
            <a:ext cx="3816424" cy="707886"/>
          </a:xfrm>
          <a:prstGeom prst="rect">
            <a:avLst/>
          </a:prstGeom>
          <a:noFill/>
        </p:spPr>
        <p:txBody>
          <a:bodyPr wrap="square" rtlCol="0">
            <a:spAutoFit/>
          </a:bodyPr>
          <a:lstStyle/>
          <a:p>
            <a:pPr lvl="0"/>
            <a:r>
              <a:rPr lang="en-GB" sz="800" dirty="0">
                <a:latin typeface="Arial" pitchFamily="18"/>
                <a:ea typeface="Microsoft YaHei" pitchFamily="2"/>
                <a:cs typeface="Lucida Sans" pitchFamily="2"/>
              </a:rPr>
              <a:t>UNCHARTED project has received funding from the European Union’s Horizon 2020 research and innovation programme, </a:t>
            </a:r>
            <a:r>
              <a:rPr lang="en-GB" sz="800" dirty="0" smtClean="0">
                <a:latin typeface="Arial" pitchFamily="18"/>
                <a:ea typeface="Microsoft YaHei" pitchFamily="2"/>
                <a:cs typeface="Lucida Sans" pitchFamily="2"/>
              </a:rPr>
              <a:t> under </a:t>
            </a:r>
            <a:r>
              <a:rPr lang="en-GB" sz="800" dirty="0">
                <a:latin typeface="Arial" pitchFamily="18"/>
                <a:ea typeface="Microsoft YaHei" pitchFamily="2"/>
                <a:cs typeface="Lucida Sans" pitchFamily="2"/>
              </a:rPr>
              <a:t>grant agreement No 870793. </a:t>
            </a:r>
            <a:endParaRPr lang="en-GB" sz="800" dirty="0" smtClean="0">
              <a:latin typeface="Arial" pitchFamily="18"/>
              <a:ea typeface="Microsoft YaHei" pitchFamily="2"/>
              <a:cs typeface="Lucida Sans" pitchFamily="2"/>
            </a:endParaRPr>
          </a:p>
          <a:p>
            <a:pPr lvl="0"/>
            <a:r>
              <a:rPr lang="en-GB" sz="800" dirty="0" smtClean="0">
                <a:latin typeface="Arial" pitchFamily="18"/>
                <a:ea typeface="Microsoft YaHei" pitchFamily="2"/>
                <a:cs typeface="Lucida Sans" pitchFamily="2"/>
              </a:rPr>
              <a:t>The </a:t>
            </a:r>
            <a:r>
              <a:rPr lang="en-GB" sz="800" dirty="0">
                <a:latin typeface="Arial" pitchFamily="18"/>
                <a:ea typeface="Microsoft YaHei" pitchFamily="2"/>
                <a:cs typeface="Lucida Sans" pitchFamily="2"/>
              </a:rPr>
              <a:t>sole responsibility for the content of this website lies with the UNCHARTED project.</a:t>
            </a:r>
          </a:p>
          <a:p>
            <a:endParaRPr lang="it-IT" sz="8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1008360" y="160545"/>
            <a:ext cx="9071640" cy="126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sz="3600" dirty="0"/>
              <a:t>WP3: </a:t>
            </a:r>
            <a:r>
              <a:rPr lang="en-GB" sz="3600" b="1" dirty="0"/>
              <a:t>Measuring and imagining</a:t>
            </a:r>
            <a:endParaRPr lang="en-GB" sz="3600" b="1" dirty="0"/>
          </a:p>
        </p:txBody>
      </p:sp>
      <p:sp>
        <p:nvSpPr>
          <p:cNvPr id="3" name="Segnaposto testo 2"/>
          <p:cNvSpPr txBox="1">
            <a:spLocks noGrp="1"/>
          </p:cNvSpPr>
          <p:nvPr>
            <p:ph type="body" idx="4294967295"/>
          </p:nvPr>
        </p:nvSpPr>
        <p:spPr>
          <a:xfrm>
            <a:off x="509066" y="1400110"/>
            <a:ext cx="9072000" cy="5643000"/>
          </a:xfrm>
        </p:spPr>
        <p:txBody>
          <a:bodyPr/>
          <a:lstStyle>
            <a:defPPr marL="432000" marR="0" lvl="0" indent="-324000">
              <a:spcBef>
                <a:spcPts val="0"/>
              </a:spcBef>
              <a:spcAft>
                <a:spcPts val="1414"/>
              </a:spcAft>
              <a:buSzPct val="45000"/>
              <a:buFont typeface="StarSymbol"/>
              <a:buNone/>
              <a:defRPr lang="en-GB"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4"/>
              </a:spcAft>
              <a:buSzPct val="45000"/>
              <a:buFont typeface="StarSymbol"/>
              <a:buChar char="●"/>
              <a:defRPr lang="en-GB"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en-GB"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en-GB"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en-GB"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9pPr>
          </a:lstStyle>
          <a:p>
            <a:pPr lvl="0">
              <a:buNone/>
            </a:pPr>
            <a:r>
              <a:rPr lang="en-GB" sz="2000" b="1" dirty="0" smtClean="0"/>
              <a:t>Task </a:t>
            </a:r>
            <a:r>
              <a:rPr lang="en-GB" sz="2000" b="1" dirty="0"/>
              <a:t>leader: University of Bologna</a:t>
            </a:r>
          </a:p>
          <a:p>
            <a:pPr lvl="0">
              <a:spcAft>
                <a:spcPts val="850"/>
              </a:spcAft>
              <a:buNone/>
            </a:pPr>
            <a:r>
              <a:rPr lang="en-GB" sz="1800" dirty="0"/>
              <a:t>The focus will be placed on </a:t>
            </a:r>
            <a:r>
              <a:rPr lang="en-GB" sz="1800" b="1" dirty="0"/>
              <a:t>three basic drivers</a:t>
            </a:r>
            <a:r>
              <a:rPr lang="en-GB" sz="1800" dirty="0"/>
              <a:t> of the cultural matrix:</a:t>
            </a:r>
          </a:p>
          <a:p>
            <a:pPr>
              <a:spcAft>
                <a:spcPts val="850"/>
              </a:spcAft>
            </a:pPr>
            <a:r>
              <a:rPr lang="en-GB" sz="1800" dirty="0" smtClean="0"/>
              <a:t>the </a:t>
            </a:r>
            <a:r>
              <a:rPr lang="en-GB" sz="1800" dirty="0"/>
              <a:t>citizens involved in cultural participation </a:t>
            </a:r>
            <a:r>
              <a:rPr lang="en-GB" sz="1800" dirty="0" smtClean="0"/>
              <a:t>activities</a:t>
            </a:r>
            <a:endParaRPr lang="en-GB" sz="1800" dirty="0"/>
          </a:p>
          <a:p>
            <a:pPr>
              <a:spcAft>
                <a:spcPts val="850"/>
              </a:spcAft>
            </a:pPr>
            <a:r>
              <a:rPr lang="en-GB" sz="1800" dirty="0" smtClean="0"/>
              <a:t>the </a:t>
            </a:r>
            <a:r>
              <a:rPr lang="en-GB" sz="1800" dirty="0"/>
              <a:t>experts and cultural professionals collaborating in cultural production and </a:t>
            </a:r>
            <a:r>
              <a:rPr lang="en-GB" sz="1800" dirty="0" smtClean="0"/>
              <a:t>preservation</a:t>
            </a:r>
            <a:endParaRPr lang="en-GB" sz="1800" dirty="0"/>
          </a:p>
          <a:p>
            <a:pPr>
              <a:spcAft>
                <a:spcPts val="850"/>
              </a:spcAft>
            </a:pPr>
            <a:r>
              <a:rPr lang="en-GB" sz="1800" dirty="0" smtClean="0"/>
              <a:t>the </a:t>
            </a:r>
            <a:r>
              <a:rPr lang="en-GB" sz="1800" dirty="0"/>
              <a:t>policy-makers representing, intervening and regulating </a:t>
            </a:r>
            <a:r>
              <a:rPr lang="en-GB" sz="1800" dirty="0" smtClean="0"/>
              <a:t>culture</a:t>
            </a:r>
            <a:endParaRPr lang="en-GB" sz="1800" dirty="0"/>
          </a:p>
          <a:p>
            <a:pPr lvl="0">
              <a:spcAft>
                <a:spcPts val="850"/>
              </a:spcAft>
              <a:buNone/>
            </a:pPr>
            <a:r>
              <a:rPr lang="en-GB" sz="1800" b="1" dirty="0"/>
              <a:t>Specific objectives:</a:t>
            </a:r>
          </a:p>
          <a:p>
            <a:pPr>
              <a:spcAft>
                <a:spcPts val="850"/>
              </a:spcAft>
            </a:pPr>
            <a:r>
              <a:rPr lang="en-GB" sz="1800" dirty="0" smtClean="0"/>
              <a:t>To </a:t>
            </a:r>
            <a:r>
              <a:rPr lang="en-GB" sz="1800" dirty="0"/>
              <a:t>analyse the grammars of valuation and evaluation in cultural </a:t>
            </a:r>
            <a:r>
              <a:rPr lang="en-GB" sz="1800" dirty="0" smtClean="0"/>
              <a:t>practices</a:t>
            </a:r>
            <a:endParaRPr lang="en-GB" sz="1800" dirty="0"/>
          </a:p>
          <a:p>
            <a:pPr>
              <a:spcAft>
                <a:spcPts val="850"/>
              </a:spcAft>
            </a:pPr>
            <a:r>
              <a:rPr lang="en-GB" sz="1800" dirty="0" smtClean="0"/>
              <a:t>To </a:t>
            </a:r>
            <a:r>
              <a:rPr lang="en-GB" sz="1800" dirty="0"/>
              <a:t>analyse the practices of evaluation in cultural production and heritage </a:t>
            </a:r>
            <a:r>
              <a:rPr lang="en-GB" sz="1800" dirty="0" smtClean="0"/>
              <a:t>management</a:t>
            </a:r>
            <a:endParaRPr lang="en-GB" sz="1800" dirty="0"/>
          </a:p>
          <a:p>
            <a:pPr>
              <a:spcAft>
                <a:spcPts val="850"/>
              </a:spcAft>
            </a:pPr>
            <a:r>
              <a:rPr lang="en-GB" sz="1800" dirty="0" smtClean="0"/>
              <a:t>To </a:t>
            </a:r>
            <a:r>
              <a:rPr lang="en-GB" sz="1800" dirty="0"/>
              <a:t>understand how do public administration evaluation methodologies influence cultural production and heritage </a:t>
            </a:r>
            <a:r>
              <a:rPr lang="en-GB" sz="1800" dirty="0" smtClean="0"/>
              <a:t>management</a:t>
            </a:r>
            <a:endParaRPr lang="en-GB" sz="1800" dirty="0"/>
          </a:p>
          <a:p>
            <a:pPr>
              <a:spcAft>
                <a:spcPts val="850"/>
              </a:spcAft>
            </a:pPr>
            <a:r>
              <a:rPr lang="en-GB" sz="1800" dirty="0" smtClean="0"/>
              <a:t>To </a:t>
            </a:r>
            <a:r>
              <a:rPr lang="en-GB" sz="1800" dirty="0"/>
              <a:t>investigate the representations of cultural value in cultural information </a:t>
            </a:r>
            <a:r>
              <a:rPr lang="en-GB" sz="1800" dirty="0" smtClean="0"/>
              <a:t>systems</a:t>
            </a:r>
            <a:endParaRPr lang="en-GB" sz="1800" dirty="0"/>
          </a:p>
          <a:p>
            <a:pPr>
              <a:spcAft>
                <a:spcPts val="850"/>
              </a:spcAft>
            </a:pPr>
            <a:r>
              <a:rPr lang="en-GB" sz="1800" dirty="0" smtClean="0"/>
              <a:t>To </a:t>
            </a:r>
            <a:r>
              <a:rPr lang="en-GB" sz="1800" dirty="0"/>
              <a:t>create a view of the societal value of </a:t>
            </a:r>
            <a:r>
              <a:rPr lang="en-GB" sz="1800" dirty="0" smtClean="0"/>
              <a:t>culture</a:t>
            </a:r>
            <a:endParaRPr lang="en-GB" sz="1800" dirty="0"/>
          </a:p>
        </p:txBody>
      </p:sp>
      <p:pic>
        <p:nvPicPr>
          <p:cNvPr id="4" name="Immagine 3"/>
          <p:cNvPicPr>
            <a:picLocks noChangeAspect="1"/>
          </p:cNvPicPr>
          <p:nvPr/>
        </p:nvPicPr>
        <p:blipFill>
          <a:blip r:embed="rId3" cstate="print">
            <a:alphaModFix/>
            <a:lum/>
          </a:blip>
          <a:srcRect/>
          <a:stretch>
            <a:fillRect/>
          </a:stretch>
        </p:blipFill>
        <p:spPr>
          <a:xfrm>
            <a:off x="7920000" y="6983999"/>
            <a:ext cx="2160000" cy="543600"/>
          </a:xfrm>
          <a:prstGeom prst="rect">
            <a:avLst/>
          </a:prstGeom>
          <a:noFill/>
          <a:ln>
            <a:noFill/>
          </a:ln>
        </p:spPr>
      </p:pic>
      <p:pic>
        <p:nvPicPr>
          <p:cNvPr id="7" name="Immagine 6"/>
          <p:cNvPicPr>
            <a:picLocks noChangeAspect="1"/>
          </p:cNvPicPr>
          <p:nvPr/>
        </p:nvPicPr>
        <p:blipFill>
          <a:blip r:embed="rId4" cstate="print">
            <a:alphaModFix/>
            <a:lum/>
          </a:blip>
          <a:srcRect/>
          <a:stretch>
            <a:fillRect/>
          </a:stretch>
        </p:blipFill>
        <p:spPr>
          <a:xfrm>
            <a:off x="144000" y="180000"/>
            <a:ext cx="676800" cy="827999"/>
          </a:xfrm>
          <a:prstGeom prst="rect">
            <a:avLst/>
          </a:prstGeom>
          <a:noFill/>
          <a:ln>
            <a:noFill/>
          </a:ln>
        </p:spPr>
      </p:pic>
      <p:pic>
        <p:nvPicPr>
          <p:cNvPr id="10" name="Immagine 9"/>
          <p:cNvPicPr>
            <a:picLocks noChangeAspect="1"/>
          </p:cNvPicPr>
          <p:nvPr/>
        </p:nvPicPr>
        <p:blipFill>
          <a:blip r:embed="rId5" cstate="print">
            <a:alphaModFix/>
            <a:lum/>
          </a:blip>
          <a:srcRect/>
          <a:stretch>
            <a:fillRect/>
          </a:stretch>
        </p:blipFill>
        <p:spPr>
          <a:xfrm>
            <a:off x="108000" y="6696000"/>
            <a:ext cx="792000" cy="792000"/>
          </a:xfrm>
          <a:prstGeom prst="rect">
            <a:avLst/>
          </a:prstGeom>
          <a:noFill/>
          <a:ln>
            <a:noFill/>
          </a:ln>
        </p:spPr>
      </p:pic>
      <p:sp>
        <p:nvSpPr>
          <p:cNvPr id="11" name="CasellaDiTesto 10"/>
          <p:cNvSpPr txBox="1"/>
          <p:nvPr/>
        </p:nvSpPr>
        <p:spPr>
          <a:xfrm>
            <a:off x="863848" y="6732165"/>
            <a:ext cx="3816424" cy="707886"/>
          </a:xfrm>
          <a:prstGeom prst="rect">
            <a:avLst/>
          </a:prstGeom>
          <a:noFill/>
        </p:spPr>
        <p:txBody>
          <a:bodyPr wrap="square" rtlCol="0">
            <a:spAutoFit/>
          </a:bodyPr>
          <a:lstStyle/>
          <a:p>
            <a:pPr lvl="0"/>
            <a:r>
              <a:rPr lang="en-GB" sz="800" dirty="0">
                <a:latin typeface="Arial" pitchFamily="18"/>
                <a:ea typeface="Microsoft YaHei" pitchFamily="2"/>
                <a:cs typeface="Lucida Sans" pitchFamily="2"/>
              </a:rPr>
              <a:t>UNCHARTED project has received funding from the European Union’s Horizon 2020 research and innovation programme, </a:t>
            </a:r>
            <a:r>
              <a:rPr lang="en-GB" sz="800" dirty="0" smtClean="0">
                <a:latin typeface="Arial" pitchFamily="18"/>
                <a:ea typeface="Microsoft YaHei" pitchFamily="2"/>
                <a:cs typeface="Lucida Sans" pitchFamily="2"/>
              </a:rPr>
              <a:t> under </a:t>
            </a:r>
            <a:r>
              <a:rPr lang="en-GB" sz="800" dirty="0">
                <a:latin typeface="Arial" pitchFamily="18"/>
                <a:ea typeface="Microsoft YaHei" pitchFamily="2"/>
                <a:cs typeface="Lucida Sans" pitchFamily="2"/>
              </a:rPr>
              <a:t>grant agreement No 870793. </a:t>
            </a:r>
            <a:endParaRPr lang="en-GB" sz="800" dirty="0" smtClean="0">
              <a:latin typeface="Arial" pitchFamily="18"/>
              <a:ea typeface="Microsoft YaHei" pitchFamily="2"/>
              <a:cs typeface="Lucida Sans" pitchFamily="2"/>
            </a:endParaRPr>
          </a:p>
          <a:p>
            <a:pPr lvl="0"/>
            <a:r>
              <a:rPr lang="en-GB" sz="800" dirty="0" smtClean="0">
                <a:latin typeface="Arial" pitchFamily="18"/>
                <a:ea typeface="Microsoft YaHei" pitchFamily="2"/>
                <a:cs typeface="Lucida Sans" pitchFamily="2"/>
              </a:rPr>
              <a:t>The </a:t>
            </a:r>
            <a:r>
              <a:rPr lang="en-GB" sz="800" dirty="0">
                <a:latin typeface="Arial" pitchFamily="18"/>
                <a:ea typeface="Microsoft YaHei" pitchFamily="2"/>
                <a:cs typeface="Lucida Sans" pitchFamily="2"/>
              </a:rPr>
              <a:t>sole responsibility for the content of this website lies with the UNCHARTED project.</a:t>
            </a:r>
          </a:p>
          <a:p>
            <a:endParaRPr lang="it-IT" sz="8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1151879" y="170272"/>
            <a:ext cx="8922991" cy="126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sz="3600" dirty="0"/>
              <a:t>WP4: </a:t>
            </a:r>
            <a:r>
              <a:rPr lang="en-GB" sz="3600" b="1" dirty="0" err="1"/>
              <a:t>Analyzing</a:t>
            </a:r>
            <a:r>
              <a:rPr lang="en-GB" sz="3600" b="1" dirty="0"/>
              <a:t> political intervention and impact</a:t>
            </a:r>
            <a:endParaRPr lang="en-GB" sz="3600" b="1" dirty="0"/>
          </a:p>
        </p:txBody>
      </p:sp>
      <p:sp>
        <p:nvSpPr>
          <p:cNvPr id="3" name="Segnaposto testo 2"/>
          <p:cNvSpPr txBox="1">
            <a:spLocks noGrp="1"/>
          </p:cNvSpPr>
          <p:nvPr>
            <p:ph type="body" idx="4294967295"/>
          </p:nvPr>
        </p:nvSpPr>
        <p:spPr>
          <a:xfrm>
            <a:off x="482400" y="1545628"/>
            <a:ext cx="9072000" cy="5508157"/>
          </a:xfrm>
        </p:spPr>
        <p:txBody>
          <a:bodyPr/>
          <a:lstStyle>
            <a:defPPr marL="432000" marR="0" lvl="0" indent="-324000">
              <a:spcBef>
                <a:spcPts val="0"/>
              </a:spcBef>
              <a:spcAft>
                <a:spcPts val="1414"/>
              </a:spcAft>
              <a:buSzPct val="45000"/>
              <a:buFont typeface="StarSymbol"/>
              <a:buNone/>
              <a:defRPr lang="en-GB"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4"/>
              </a:spcAft>
              <a:buSzPct val="45000"/>
              <a:buFont typeface="StarSymbol"/>
              <a:buChar char="●"/>
              <a:defRPr lang="en-GB"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en-GB"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en-GB"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en-GB"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9pPr>
          </a:lstStyle>
          <a:p>
            <a:pPr lvl="0">
              <a:buNone/>
            </a:pPr>
            <a:r>
              <a:rPr lang="en-GB" sz="2000" b="1" dirty="0" smtClean="0"/>
              <a:t>Task </a:t>
            </a:r>
            <a:r>
              <a:rPr lang="en-GB" sz="2000" b="1" dirty="0"/>
              <a:t>leader: CNRS</a:t>
            </a:r>
          </a:p>
          <a:p>
            <a:pPr lvl="0">
              <a:spcAft>
                <a:spcPts val="850"/>
              </a:spcAft>
              <a:buNone/>
            </a:pPr>
            <a:r>
              <a:rPr lang="en-GB" sz="1800" dirty="0"/>
              <a:t>There are two areas to investigate in this WP followed by a conclusive reflection:</a:t>
            </a:r>
          </a:p>
          <a:p>
            <a:pPr>
              <a:spcAft>
                <a:spcPts val="850"/>
              </a:spcAft>
            </a:pPr>
            <a:r>
              <a:rPr lang="en-GB" sz="1800" dirty="0" smtClean="0"/>
              <a:t>Cultural </a:t>
            </a:r>
            <a:r>
              <a:rPr lang="en-GB" sz="1800" dirty="0"/>
              <a:t>policy configurations and strategies fostering the plurality of values of </a:t>
            </a:r>
            <a:r>
              <a:rPr lang="en-GB" sz="1800" dirty="0" smtClean="0"/>
              <a:t>culture</a:t>
            </a:r>
            <a:endParaRPr lang="en-GB" sz="1800" dirty="0"/>
          </a:p>
          <a:p>
            <a:pPr>
              <a:spcAft>
                <a:spcPts val="850"/>
              </a:spcAft>
            </a:pPr>
            <a:r>
              <a:rPr lang="en-GB" sz="1800" dirty="0" smtClean="0"/>
              <a:t>Cultural </a:t>
            </a:r>
            <a:r>
              <a:rPr lang="en-GB" sz="1800" dirty="0"/>
              <a:t>policy configurations and strategies fostering cultural diversity, equality and </a:t>
            </a:r>
            <a:r>
              <a:rPr lang="en-GB" sz="1800" dirty="0" smtClean="0"/>
              <a:t>inclusiveness</a:t>
            </a:r>
            <a:endParaRPr lang="en-GB" sz="1800" dirty="0"/>
          </a:p>
          <a:p>
            <a:pPr>
              <a:spcAft>
                <a:spcPts val="850"/>
              </a:spcAft>
            </a:pPr>
            <a:r>
              <a:rPr lang="en-GB" sz="1800" dirty="0" smtClean="0"/>
              <a:t>Towards </a:t>
            </a:r>
            <a:r>
              <a:rPr lang="en-GB" sz="1800" dirty="0"/>
              <a:t>more complex and efficient cultural policy </a:t>
            </a:r>
            <a:r>
              <a:rPr lang="en-GB" sz="1800" dirty="0" smtClean="0"/>
              <a:t>models</a:t>
            </a:r>
            <a:endParaRPr lang="en-GB" sz="1800" dirty="0"/>
          </a:p>
          <a:p>
            <a:pPr lvl="0">
              <a:spcAft>
                <a:spcPts val="850"/>
              </a:spcAft>
              <a:buNone/>
            </a:pPr>
            <a:r>
              <a:rPr lang="en-GB" sz="1800" b="1" dirty="0"/>
              <a:t>Specific objectives:</a:t>
            </a:r>
          </a:p>
          <a:p>
            <a:pPr>
              <a:spcAft>
                <a:spcPts val="850"/>
              </a:spcAft>
            </a:pPr>
            <a:r>
              <a:rPr lang="en-GB" sz="1700" dirty="0" smtClean="0"/>
              <a:t>To </a:t>
            </a:r>
            <a:r>
              <a:rPr lang="en-GB" sz="1700" dirty="0"/>
              <a:t>provide a comprehensive analytical view of the cultural policy coherence in relation with the promotion of the values of culture both in an internal inter-territorial perspective and with respect to value configurations in </a:t>
            </a:r>
            <a:r>
              <a:rPr lang="en-GB" sz="1700" dirty="0" smtClean="0"/>
              <a:t>society</a:t>
            </a:r>
            <a:endParaRPr lang="en-GB" sz="1700" dirty="0"/>
          </a:p>
          <a:p>
            <a:pPr>
              <a:spcAft>
                <a:spcPts val="850"/>
              </a:spcAft>
            </a:pPr>
            <a:r>
              <a:rPr lang="en-GB" sz="1700" dirty="0" smtClean="0"/>
              <a:t>To </a:t>
            </a:r>
            <a:r>
              <a:rPr lang="en-GB" sz="1700" dirty="0"/>
              <a:t>provide a comprehensive analytical view of cultural policy effectiveness and impact in fostering the plurality of values of culture and cultural diversity, equality and </a:t>
            </a:r>
            <a:r>
              <a:rPr lang="en-GB" sz="1700" dirty="0" smtClean="0"/>
              <a:t>inclusiveness</a:t>
            </a:r>
            <a:endParaRPr lang="en-GB" sz="1700" dirty="0"/>
          </a:p>
          <a:p>
            <a:pPr>
              <a:spcAft>
                <a:spcPts val="850"/>
              </a:spcAft>
            </a:pPr>
            <a:r>
              <a:rPr lang="en-GB" sz="1700" dirty="0" smtClean="0"/>
              <a:t>To </a:t>
            </a:r>
            <a:r>
              <a:rPr lang="en-GB" sz="1700" dirty="0"/>
              <a:t>produce general policy guidelines in this domain, especially in relation with information systems and the assessment and evaluation systems that govern administrations and cultural </a:t>
            </a:r>
            <a:r>
              <a:rPr lang="en-GB" sz="1700" dirty="0" smtClean="0"/>
              <a:t>institutions</a:t>
            </a:r>
            <a:endParaRPr lang="en-GB" sz="1700" dirty="0"/>
          </a:p>
        </p:txBody>
      </p:sp>
      <p:pic>
        <p:nvPicPr>
          <p:cNvPr id="4" name="Immagine 3"/>
          <p:cNvPicPr>
            <a:picLocks noChangeAspect="1"/>
          </p:cNvPicPr>
          <p:nvPr/>
        </p:nvPicPr>
        <p:blipFill>
          <a:blip r:embed="rId3" cstate="print">
            <a:alphaModFix/>
            <a:lum/>
          </a:blip>
          <a:srcRect/>
          <a:stretch>
            <a:fillRect/>
          </a:stretch>
        </p:blipFill>
        <p:spPr>
          <a:xfrm>
            <a:off x="7920000" y="6983999"/>
            <a:ext cx="2160000" cy="543600"/>
          </a:xfrm>
          <a:prstGeom prst="rect">
            <a:avLst/>
          </a:prstGeom>
          <a:noFill/>
          <a:ln>
            <a:noFill/>
          </a:ln>
        </p:spPr>
      </p:pic>
      <p:pic>
        <p:nvPicPr>
          <p:cNvPr id="7" name="Immagine 6"/>
          <p:cNvPicPr>
            <a:picLocks noChangeAspect="1"/>
          </p:cNvPicPr>
          <p:nvPr/>
        </p:nvPicPr>
        <p:blipFill>
          <a:blip r:embed="rId4" cstate="print">
            <a:alphaModFix/>
            <a:lum/>
          </a:blip>
          <a:srcRect/>
          <a:stretch>
            <a:fillRect/>
          </a:stretch>
        </p:blipFill>
        <p:spPr>
          <a:xfrm>
            <a:off x="144000" y="180000"/>
            <a:ext cx="676800" cy="827999"/>
          </a:xfrm>
          <a:prstGeom prst="rect">
            <a:avLst/>
          </a:prstGeom>
          <a:noFill/>
          <a:ln>
            <a:noFill/>
          </a:ln>
        </p:spPr>
      </p:pic>
      <p:pic>
        <p:nvPicPr>
          <p:cNvPr id="10" name="Immagine 9"/>
          <p:cNvPicPr>
            <a:picLocks noChangeAspect="1"/>
          </p:cNvPicPr>
          <p:nvPr/>
        </p:nvPicPr>
        <p:blipFill>
          <a:blip r:embed="rId5" cstate="print">
            <a:alphaModFix/>
            <a:lum/>
          </a:blip>
          <a:srcRect/>
          <a:stretch>
            <a:fillRect/>
          </a:stretch>
        </p:blipFill>
        <p:spPr>
          <a:xfrm>
            <a:off x="108000" y="6696000"/>
            <a:ext cx="792000" cy="792000"/>
          </a:xfrm>
          <a:prstGeom prst="rect">
            <a:avLst/>
          </a:prstGeom>
          <a:noFill/>
          <a:ln>
            <a:noFill/>
          </a:ln>
        </p:spPr>
      </p:pic>
      <p:sp>
        <p:nvSpPr>
          <p:cNvPr id="11" name="CasellaDiTesto 10"/>
          <p:cNvSpPr txBox="1"/>
          <p:nvPr/>
        </p:nvSpPr>
        <p:spPr>
          <a:xfrm>
            <a:off x="863848" y="6732165"/>
            <a:ext cx="3816424" cy="707886"/>
          </a:xfrm>
          <a:prstGeom prst="rect">
            <a:avLst/>
          </a:prstGeom>
          <a:noFill/>
        </p:spPr>
        <p:txBody>
          <a:bodyPr wrap="square" rtlCol="0">
            <a:spAutoFit/>
          </a:bodyPr>
          <a:lstStyle/>
          <a:p>
            <a:pPr lvl="0"/>
            <a:r>
              <a:rPr lang="en-GB" sz="800" dirty="0">
                <a:latin typeface="Arial" pitchFamily="18"/>
                <a:ea typeface="Microsoft YaHei" pitchFamily="2"/>
                <a:cs typeface="Lucida Sans" pitchFamily="2"/>
              </a:rPr>
              <a:t>UNCHARTED project has received funding from the European Union’s Horizon 2020 research and innovation programme, </a:t>
            </a:r>
            <a:r>
              <a:rPr lang="en-GB" sz="800" dirty="0" smtClean="0">
                <a:latin typeface="Arial" pitchFamily="18"/>
                <a:ea typeface="Microsoft YaHei" pitchFamily="2"/>
                <a:cs typeface="Lucida Sans" pitchFamily="2"/>
              </a:rPr>
              <a:t> under </a:t>
            </a:r>
            <a:r>
              <a:rPr lang="en-GB" sz="800" dirty="0">
                <a:latin typeface="Arial" pitchFamily="18"/>
                <a:ea typeface="Microsoft YaHei" pitchFamily="2"/>
                <a:cs typeface="Lucida Sans" pitchFamily="2"/>
              </a:rPr>
              <a:t>grant agreement No 870793. </a:t>
            </a:r>
            <a:endParaRPr lang="en-GB" sz="800" dirty="0" smtClean="0">
              <a:latin typeface="Arial" pitchFamily="18"/>
              <a:ea typeface="Microsoft YaHei" pitchFamily="2"/>
              <a:cs typeface="Lucida Sans" pitchFamily="2"/>
            </a:endParaRPr>
          </a:p>
          <a:p>
            <a:pPr lvl="0"/>
            <a:r>
              <a:rPr lang="en-GB" sz="800" dirty="0" smtClean="0">
                <a:latin typeface="Arial" pitchFamily="18"/>
                <a:ea typeface="Microsoft YaHei" pitchFamily="2"/>
                <a:cs typeface="Lucida Sans" pitchFamily="2"/>
              </a:rPr>
              <a:t>The </a:t>
            </a:r>
            <a:r>
              <a:rPr lang="en-GB" sz="800" dirty="0">
                <a:latin typeface="Arial" pitchFamily="18"/>
                <a:ea typeface="Microsoft YaHei" pitchFamily="2"/>
                <a:cs typeface="Lucida Sans" pitchFamily="2"/>
              </a:rPr>
              <a:t>sole responsibility for the content of this website lies with the UNCHARTED project.</a:t>
            </a:r>
          </a:p>
          <a:p>
            <a:endParaRPr lang="it-IT" sz="8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03999" y="13320"/>
            <a:ext cx="9071640" cy="126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a:t>Project Events</a:t>
            </a:r>
          </a:p>
        </p:txBody>
      </p:sp>
      <p:sp>
        <p:nvSpPr>
          <p:cNvPr id="3" name="Segnaposto testo 2"/>
          <p:cNvSpPr txBox="1">
            <a:spLocks noGrp="1"/>
          </p:cNvSpPr>
          <p:nvPr>
            <p:ph type="body" idx="4294967295"/>
          </p:nvPr>
        </p:nvSpPr>
        <p:spPr>
          <a:xfrm>
            <a:off x="503999" y="1512000"/>
            <a:ext cx="9072000" cy="4752000"/>
          </a:xfrm>
        </p:spPr>
        <p:txBody>
          <a:bodyPr/>
          <a:lstStyle>
            <a:defPPr marL="432000" marR="0" lvl="0" indent="-324000">
              <a:spcBef>
                <a:spcPts val="0"/>
              </a:spcBef>
              <a:spcAft>
                <a:spcPts val="1414"/>
              </a:spcAft>
              <a:buSzPct val="45000"/>
              <a:buFont typeface="StarSymbol"/>
              <a:buNone/>
              <a:defRPr lang="en-GB"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4"/>
              </a:spcAft>
              <a:buSzPct val="45000"/>
              <a:buFont typeface="StarSymbol"/>
              <a:buChar char="●"/>
              <a:defRPr lang="en-GB"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en-GB"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en-GB"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en-GB"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9pPr>
          </a:lstStyle>
          <a:p>
            <a:pPr marL="87313" lvl="0" indent="0">
              <a:buNone/>
            </a:pPr>
            <a:r>
              <a:rPr lang="en-GB" sz="2200" dirty="0"/>
              <a:t>The program of events provided during the UNCHARTED project includes:</a:t>
            </a:r>
          </a:p>
          <a:p>
            <a:pPr lvl="0">
              <a:buNone/>
            </a:pPr>
            <a:r>
              <a:rPr lang="en-GB" sz="2200" b="1" dirty="0"/>
              <a:t>Two co-creation workshops (in Porto and in Barcelona)</a:t>
            </a:r>
            <a:r>
              <a:rPr lang="en-GB" sz="1800" dirty="0"/>
              <a:t> will combine the generation and sharing of knowledge with the creation of a common understanding and approach to the themes addressed by the research of UNCHARTED</a:t>
            </a:r>
            <a:r>
              <a:rPr lang="en-GB" sz="1800" dirty="0" smtClean="0"/>
              <a:t>. For </a:t>
            </a:r>
            <a:r>
              <a:rPr lang="en-GB" sz="1800" dirty="0"/>
              <a:t>the occasion, 15-20 key </a:t>
            </a:r>
            <a:r>
              <a:rPr lang="en-GB" sz="1800" dirty="0" smtClean="0"/>
              <a:t>experts will </a:t>
            </a:r>
            <a:r>
              <a:rPr lang="en-GB" sz="1800" dirty="0"/>
              <a:t>be invited.</a:t>
            </a:r>
          </a:p>
          <a:p>
            <a:pPr lvl="0">
              <a:buNone/>
            </a:pPr>
            <a:r>
              <a:rPr lang="en-GB" sz="2200" b="1" dirty="0"/>
              <a:t>One central event (in </a:t>
            </a:r>
            <a:r>
              <a:rPr lang="en-GB" sz="2200" b="1" dirty="0" smtClean="0"/>
              <a:t>London) </a:t>
            </a:r>
            <a:r>
              <a:rPr lang="en-GB" sz="1800" dirty="0"/>
              <a:t>will include a co-creation workshop and a one-day public debate to present the findings of the project to a broader audience.</a:t>
            </a:r>
          </a:p>
          <a:p>
            <a:pPr lvl="0">
              <a:buNone/>
            </a:pPr>
            <a:r>
              <a:rPr lang="en-GB" sz="2200" b="1" dirty="0"/>
              <a:t>One policy </a:t>
            </a:r>
            <a:r>
              <a:rPr lang="en-GB" sz="2200" b="1" dirty="0" smtClean="0"/>
              <a:t>seminar </a:t>
            </a:r>
            <a:r>
              <a:rPr lang="en-GB" sz="2200" b="1" dirty="0"/>
              <a:t>(in Brussels) </a:t>
            </a:r>
            <a:r>
              <a:rPr lang="en-GB" sz="1800" dirty="0"/>
              <a:t>where representatives of the European institutions as well as policy makers, at international, national and local levels will be invited to discuss and review policy brief, recommendations and guidelines, on the basis of the actual needs from the territories represented by the participating stakeholders.</a:t>
            </a:r>
          </a:p>
        </p:txBody>
      </p:sp>
      <p:pic>
        <p:nvPicPr>
          <p:cNvPr id="4" name="Immagine 3"/>
          <p:cNvPicPr>
            <a:picLocks noChangeAspect="1"/>
          </p:cNvPicPr>
          <p:nvPr/>
        </p:nvPicPr>
        <p:blipFill>
          <a:blip r:embed="rId3" cstate="print">
            <a:alphaModFix/>
            <a:lum/>
          </a:blip>
          <a:srcRect/>
          <a:stretch>
            <a:fillRect/>
          </a:stretch>
        </p:blipFill>
        <p:spPr>
          <a:xfrm>
            <a:off x="7920000" y="6983999"/>
            <a:ext cx="2160000" cy="543600"/>
          </a:xfrm>
          <a:prstGeom prst="rect">
            <a:avLst/>
          </a:prstGeom>
          <a:noFill/>
          <a:ln>
            <a:noFill/>
          </a:ln>
        </p:spPr>
      </p:pic>
      <p:pic>
        <p:nvPicPr>
          <p:cNvPr id="7" name="Immagine 6"/>
          <p:cNvPicPr>
            <a:picLocks noChangeAspect="1"/>
          </p:cNvPicPr>
          <p:nvPr/>
        </p:nvPicPr>
        <p:blipFill>
          <a:blip r:embed="rId4" cstate="print">
            <a:alphaModFix/>
            <a:lum/>
          </a:blip>
          <a:srcRect/>
          <a:stretch>
            <a:fillRect/>
          </a:stretch>
        </p:blipFill>
        <p:spPr>
          <a:xfrm>
            <a:off x="144000" y="180000"/>
            <a:ext cx="676800" cy="827999"/>
          </a:xfrm>
          <a:prstGeom prst="rect">
            <a:avLst/>
          </a:prstGeom>
          <a:noFill/>
          <a:ln>
            <a:noFill/>
          </a:ln>
        </p:spPr>
      </p:pic>
      <p:pic>
        <p:nvPicPr>
          <p:cNvPr id="10" name="Immagine 9"/>
          <p:cNvPicPr>
            <a:picLocks noChangeAspect="1"/>
          </p:cNvPicPr>
          <p:nvPr/>
        </p:nvPicPr>
        <p:blipFill>
          <a:blip r:embed="rId5" cstate="print">
            <a:alphaModFix/>
            <a:lum/>
          </a:blip>
          <a:srcRect/>
          <a:stretch>
            <a:fillRect/>
          </a:stretch>
        </p:blipFill>
        <p:spPr>
          <a:xfrm>
            <a:off x="108000" y="6696000"/>
            <a:ext cx="792000" cy="792000"/>
          </a:xfrm>
          <a:prstGeom prst="rect">
            <a:avLst/>
          </a:prstGeom>
          <a:noFill/>
          <a:ln>
            <a:noFill/>
          </a:ln>
        </p:spPr>
      </p:pic>
      <p:sp>
        <p:nvSpPr>
          <p:cNvPr id="11" name="CasellaDiTesto 10"/>
          <p:cNvSpPr txBox="1"/>
          <p:nvPr/>
        </p:nvSpPr>
        <p:spPr>
          <a:xfrm>
            <a:off x="863848" y="6732165"/>
            <a:ext cx="3816424" cy="707886"/>
          </a:xfrm>
          <a:prstGeom prst="rect">
            <a:avLst/>
          </a:prstGeom>
          <a:noFill/>
        </p:spPr>
        <p:txBody>
          <a:bodyPr wrap="square" rtlCol="0">
            <a:spAutoFit/>
          </a:bodyPr>
          <a:lstStyle/>
          <a:p>
            <a:pPr lvl="0"/>
            <a:r>
              <a:rPr lang="en-GB" sz="800" dirty="0">
                <a:latin typeface="Arial" pitchFamily="18"/>
                <a:ea typeface="Microsoft YaHei" pitchFamily="2"/>
                <a:cs typeface="Lucida Sans" pitchFamily="2"/>
              </a:rPr>
              <a:t>UNCHARTED project has received funding from the European Union’s Horizon 2020 research and innovation programme, </a:t>
            </a:r>
            <a:r>
              <a:rPr lang="en-GB" sz="800" dirty="0" smtClean="0">
                <a:latin typeface="Arial" pitchFamily="18"/>
                <a:ea typeface="Microsoft YaHei" pitchFamily="2"/>
                <a:cs typeface="Lucida Sans" pitchFamily="2"/>
              </a:rPr>
              <a:t> under </a:t>
            </a:r>
            <a:r>
              <a:rPr lang="en-GB" sz="800" dirty="0">
                <a:latin typeface="Arial" pitchFamily="18"/>
                <a:ea typeface="Microsoft YaHei" pitchFamily="2"/>
                <a:cs typeface="Lucida Sans" pitchFamily="2"/>
              </a:rPr>
              <a:t>grant agreement No 870793. </a:t>
            </a:r>
            <a:endParaRPr lang="en-GB" sz="800" dirty="0" smtClean="0">
              <a:latin typeface="Arial" pitchFamily="18"/>
              <a:ea typeface="Microsoft YaHei" pitchFamily="2"/>
              <a:cs typeface="Lucida Sans" pitchFamily="2"/>
            </a:endParaRPr>
          </a:p>
          <a:p>
            <a:pPr lvl="0"/>
            <a:r>
              <a:rPr lang="en-GB" sz="800" dirty="0" smtClean="0">
                <a:latin typeface="Arial" pitchFamily="18"/>
                <a:ea typeface="Microsoft YaHei" pitchFamily="2"/>
                <a:cs typeface="Lucida Sans" pitchFamily="2"/>
              </a:rPr>
              <a:t>The </a:t>
            </a:r>
            <a:r>
              <a:rPr lang="en-GB" sz="800" dirty="0">
                <a:latin typeface="Arial" pitchFamily="18"/>
                <a:ea typeface="Microsoft YaHei" pitchFamily="2"/>
                <a:cs typeface="Lucida Sans" pitchFamily="2"/>
              </a:rPr>
              <a:t>sole responsibility for the content of this website lies with the UNCHARTED project.</a:t>
            </a:r>
          </a:p>
          <a:p>
            <a:endParaRPr lang="it-IT" sz="8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03999" y="13320"/>
            <a:ext cx="9071640" cy="126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a:t>Contact Details</a:t>
            </a:r>
          </a:p>
        </p:txBody>
      </p:sp>
      <p:sp>
        <p:nvSpPr>
          <p:cNvPr id="3" name="Segnaposto testo 2"/>
          <p:cNvSpPr txBox="1">
            <a:spLocks noGrp="1"/>
          </p:cNvSpPr>
          <p:nvPr>
            <p:ph type="body" idx="4294967295"/>
          </p:nvPr>
        </p:nvSpPr>
        <p:spPr>
          <a:xfrm>
            <a:off x="1856879" y="2833200"/>
            <a:ext cx="8208000" cy="360000"/>
          </a:xfrm>
        </p:spPr>
        <p:txBody>
          <a:bodyPr/>
          <a:lstStyle>
            <a:defPPr marL="432000" marR="0" lvl="0" indent="-324000">
              <a:spcBef>
                <a:spcPts val="0"/>
              </a:spcBef>
              <a:spcAft>
                <a:spcPts val="1414"/>
              </a:spcAft>
              <a:buSzPct val="45000"/>
              <a:buFont typeface="StarSymbol"/>
              <a:buNone/>
              <a:defRPr lang="en-GB"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4"/>
              </a:spcAft>
              <a:buSzPct val="45000"/>
              <a:buFont typeface="StarSymbol"/>
              <a:buChar char="●"/>
              <a:defRPr lang="en-GB"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en-GB"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en-GB"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en-GB"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9pPr>
          </a:lstStyle>
          <a:p>
            <a:pPr lvl="0">
              <a:buNone/>
            </a:pPr>
            <a:r>
              <a:rPr lang="en-GB" sz="2100"/>
              <a:t>Contact us at: </a:t>
            </a:r>
            <a:r>
              <a:rPr lang="en-GB" sz="2100">
                <a:hlinkClick r:id="rId3"/>
              </a:rPr>
              <a:t>dissemination-uncharted@promoter.it</a:t>
            </a:r>
          </a:p>
        </p:txBody>
      </p:sp>
      <p:pic>
        <p:nvPicPr>
          <p:cNvPr id="4" name="Immagine 3"/>
          <p:cNvPicPr>
            <a:picLocks noChangeAspect="1"/>
          </p:cNvPicPr>
          <p:nvPr/>
        </p:nvPicPr>
        <p:blipFill>
          <a:blip r:embed="rId4" cstate="print">
            <a:alphaModFix/>
            <a:lum/>
          </a:blip>
          <a:srcRect/>
          <a:stretch>
            <a:fillRect/>
          </a:stretch>
        </p:blipFill>
        <p:spPr>
          <a:xfrm>
            <a:off x="7920000" y="6983999"/>
            <a:ext cx="2160000" cy="543600"/>
          </a:xfrm>
          <a:prstGeom prst="rect">
            <a:avLst/>
          </a:prstGeom>
          <a:noFill/>
          <a:ln>
            <a:noFill/>
          </a:ln>
        </p:spPr>
      </p:pic>
      <p:grpSp>
        <p:nvGrpSpPr>
          <p:cNvPr id="7" name="Gruppo 6"/>
          <p:cNvGrpSpPr/>
          <p:nvPr/>
        </p:nvGrpSpPr>
        <p:grpSpPr>
          <a:xfrm>
            <a:off x="360000" y="1620000"/>
            <a:ext cx="9575999" cy="827999"/>
            <a:chOff x="360000" y="1620000"/>
            <a:chExt cx="9575999" cy="827999"/>
          </a:xfrm>
        </p:grpSpPr>
        <p:pic>
          <p:nvPicPr>
            <p:cNvPr id="8" name="Immagine 7"/>
            <p:cNvPicPr>
              <a:picLocks noChangeAspect="1"/>
            </p:cNvPicPr>
            <p:nvPr/>
          </p:nvPicPr>
          <p:blipFill>
            <a:blip r:embed="rId5" cstate="print">
              <a:alphaModFix/>
              <a:lum/>
            </a:blip>
            <a:srcRect/>
            <a:stretch>
              <a:fillRect/>
            </a:stretch>
          </p:blipFill>
          <p:spPr>
            <a:xfrm>
              <a:off x="360000" y="1620000"/>
              <a:ext cx="827999" cy="827999"/>
            </a:xfrm>
            <a:prstGeom prst="rect">
              <a:avLst/>
            </a:prstGeom>
            <a:noFill/>
            <a:ln>
              <a:noFill/>
            </a:ln>
          </p:spPr>
        </p:pic>
        <p:sp>
          <p:nvSpPr>
            <p:cNvPr id="9" name="CasellaDiTesto 8"/>
            <p:cNvSpPr txBox="1"/>
            <p:nvPr/>
          </p:nvSpPr>
          <p:spPr>
            <a:xfrm>
              <a:off x="1872000" y="1878480"/>
              <a:ext cx="8063999" cy="311400"/>
            </a:xfrm>
            <a:prstGeom prst="rect">
              <a:avLst/>
            </a:prstGeom>
            <a:noFill/>
            <a:ln>
              <a:noFill/>
            </a:ln>
          </p:spPr>
          <p:txBody>
            <a:bodyPr lIns="0" tIns="0" rIns="0" bIns="0"/>
            <a:lstStyle>
              <a:defPPr marL="432000" marR="0" lvl="0" indent="-324000">
                <a:spcBef>
                  <a:spcPts val="0"/>
                </a:spcBef>
                <a:spcAft>
                  <a:spcPts val="1414"/>
                </a:spcAft>
                <a:buSzPct val="45000"/>
                <a:buFont typeface="StarSymbol"/>
                <a:buNone/>
                <a:defRPr lang="en-GB"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4"/>
                </a:spcAft>
                <a:buSzPct val="45000"/>
                <a:buFont typeface="StarSymbol"/>
                <a:buChar char="●"/>
                <a:defRPr lang="en-GB"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en-GB"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en-GB"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en-GB"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9pPr>
            </a:lstStyle>
            <a:p>
              <a:pPr lvl="0" rtl="0" hangingPunct="0">
                <a:buNone/>
                <a:tabLst/>
              </a:pPr>
              <a:r>
                <a:rPr lang="en-GB" sz="2100"/>
                <a:t>Follow UNCHARTED on: </a:t>
              </a:r>
              <a:r>
                <a:rPr lang="en-GB" sz="2100">
                  <a:hlinkClick r:id="rId6"/>
                </a:rPr>
                <a:t>www.uncharted-culture.eu</a:t>
              </a:r>
            </a:p>
          </p:txBody>
        </p:sp>
      </p:grpSp>
      <p:grpSp>
        <p:nvGrpSpPr>
          <p:cNvPr id="10" name="Gruppo 9"/>
          <p:cNvGrpSpPr/>
          <p:nvPr/>
        </p:nvGrpSpPr>
        <p:grpSpPr>
          <a:xfrm>
            <a:off x="0" y="4442040"/>
            <a:ext cx="10080000" cy="827999"/>
            <a:chOff x="0" y="4442040"/>
            <a:chExt cx="10080000" cy="827999"/>
          </a:xfrm>
        </p:grpSpPr>
        <p:pic>
          <p:nvPicPr>
            <p:cNvPr id="11" name="Immagine 10"/>
            <p:cNvPicPr>
              <a:picLocks noChangeAspect="1"/>
            </p:cNvPicPr>
            <p:nvPr/>
          </p:nvPicPr>
          <p:blipFill>
            <a:blip r:embed="rId7" cstate="print">
              <a:alphaModFix/>
              <a:lum/>
            </a:blip>
            <a:srcRect t="22233" b="22233"/>
            <a:stretch>
              <a:fillRect/>
            </a:stretch>
          </p:blipFill>
          <p:spPr>
            <a:xfrm>
              <a:off x="0" y="4442040"/>
              <a:ext cx="1479599" cy="827999"/>
            </a:xfrm>
            <a:prstGeom prst="rect">
              <a:avLst/>
            </a:prstGeom>
            <a:noFill/>
            <a:ln>
              <a:noFill/>
            </a:ln>
          </p:spPr>
        </p:pic>
        <p:sp>
          <p:nvSpPr>
            <p:cNvPr id="12" name="Segnaposto testo 11"/>
            <p:cNvSpPr txBox="1">
              <a:spLocks noGrp="1"/>
            </p:cNvSpPr>
            <p:nvPr>
              <p:ph type="body" idx="4294967295"/>
            </p:nvPr>
          </p:nvSpPr>
          <p:spPr>
            <a:xfrm>
              <a:off x="1872000" y="4478040"/>
              <a:ext cx="8208000" cy="756000"/>
            </a:xfrm>
          </p:spPr>
          <p:txBody>
            <a:bodyPr/>
            <a:lstStyle>
              <a:defPPr marL="432000" marR="0" lvl="0" indent="-324000">
                <a:spcBef>
                  <a:spcPts val="0"/>
                </a:spcBef>
                <a:spcAft>
                  <a:spcPts val="1414"/>
                </a:spcAft>
                <a:buSzPct val="45000"/>
                <a:buFont typeface="StarSymbol"/>
                <a:buNone/>
                <a:defRPr lang="en-GB"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4"/>
                </a:spcAft>
                <a:buSzPct val="45000"/>
                <a:buFont typeface="StarSymbol"/>
                <a:buChar char="●"/>
                <a:defRPr lang="en-GB"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en-GB"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en-GB"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en-GB"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9pPr>
            </a:lstStyle>
            <a:p>
              <a:pPr lvl="0">
                <a:spcAft>
                  <a:spcPts val="850"/>
                </a:spcAft>
                <a:buNone/>
              </a:pPr>
              <a:r>
                <a:rPr lang="en-GB" sz="2200"/>
                <a:t> </a:t>
              </a:r>
              <a:r>
                <a:rPr lang="en-GB" sz="2100"/>
                <a:t>UNCHARTED on Twitter: @uncharted_cult</a:t>
              </a:r>
            </a:p>
            <a:p>
              <a:pPr lvl="5" rtl="0" hangingPunct="0">
                <a:spcAft>
                  <a:spcPts val="850"/>
                </a:spcAft>
              </a:pPr>
              <a:r>
                <a:rPr lang="en-GB" sz="2100"/>
                <a:t> </a:t>
              </a:r>
              <a:r>
                <a:rPr lang="en-GB" sz="2100">
                  <a:hlinkClick r:id="rId8"/>
                </a:rPr>
                <a:t>https://twitter.com/uncharted_cult</a:t>
              </a:r>
            </a:p>
          </p:txBody>
        </p:sp>
      </p:grpSp>
      <p:grpSp>
        <p:nvGrpSpPr>
          <p:cNvPr id="13" name="Gruppo 12"/>
          <p:cNvGrpSpPr/>
          <p:nvPr/>
        </p:nvGrpSpPr>
        <p:grpSpPr>
          <a:xfrm>
            <a:off x="-15120" y="3511440"/>
            <a:ext cx="10079999" cy="827999"/>
            <a:chOff x="-15120" y="3511440"/>
            <a:chExt cx="10079999" cy="827999"/>
          </a:xfrm>
        </p:grpSpPr>
        <p:pic>
          <p:nvPicPr>
            <p:cNvPr id="14" name="Immagine 13"/>
            <p:cNvPicPr>
              <a:picLocks noChangeAspect="1"/>
            </p:cNvPicPr>
            <p:nvPr/>
          </p:nvPicPr>
          <p:blipFill>
            <a:blip r:embed="rId9" cstate="print">
              <a:alphaModFix/>
              <a:lum/>
            </a:blip>
            <a:srcRect t="22233" b="22233"/>
            <a:stretch>
              <a:fillRect/>
            </a:stretch>
          </p:blipFill>
          <p:spPr>
            <a:xfrm>
              <a:off x="-15120" y="3511440"/>
              <a:ext cx="1479599" cy="827999"/>
            </a:xfrm>
            <a:prstGeom prst="rect">
              <a:avLst/>
            </a:prstGeom>
            <a:noFill/>
            <a:ln>
              <a:noFill/>
            </a:ln>
          </p:spPr>
        </p:pic>
        <p:sp>
          <p:nvSpPr>
            <p:cNvPr id="15" name="Segnaposto testo 14"/>
            <p:cNvSpPr txBox="1">
              <a:spLocks noGrp="1"/>
            </p:cNvSpPr>
            <p:nvPr>
              <p:ph type="body" idx="4294967295"/>
            </p:nvPr>
          </p:nvSpPr>
          <p:spPr>
            <a:xfrm>
              <a:off x="1856879" y="3547440"/>
              <a:ext cx="8208000" cy="756000"/>
            </a:xfrm>
          </p:spPr>
          <p:txBody>
            <a:bodyPr/>
            <a:lstStyle>
              <a:defPPr marL="432000" marR="0" lvl="0" indent="-324000">
                <a:spcBef>
                  <a:spcPts val="0"/>
                </a:spcBef>
                <a:spcAft>
                  <a:spcPts val="1414"/>
                </a:spcAft>
                <a:buSzPct val="45000"/>
                <a:buFont typeface="StarSymbol"/>
                <a:buNone/>
                <a:defRPr lang="en-GB"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4"/>
                </a:spcAft>
                <a:buSzPct val="45000"/>
                <a:buFont typeface="StarSymbol"/>
                <a:buChar char="●"/>
                <a:defRPr lang="en-GB"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en-GB"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en-GB"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en-GB"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9pPr>
            </a:lstStyle>
            <a:p>
              <a:pPr lvl="0">
                <a:spcAft>
                  <a:spcPts val="850"/>
                </a:spcAft>
                <a:buNone/>
              </a:pPr>
              <a:r>
                <a:rPr lang="en-GB" sz="2100"/>
                <a:t>UNCHARTED on Facebook: @uncharted.culture</a:t>
              </a:r>
            </a:p>
            <a:p>
              <a:pPr lvl="5" rtl="0" hangingPunct="0">
                <a:spcAft>
                  <a:spcPts val="850"/>
                </a:spcAft>
              </a:pPr>
              <a:r>
                <a:rPr lang="en-GB" sz="2100">
                  <a:hlinkClick r:id="rId10"/>
                </a:rPr>
                <a:t>www.facebook.com/uncharted-culture</a:t>
              </a:r>
            </a:p>
          </p:txBody>
        </p:sp>
      </p:grpSp>
      <p:grpSp>
        <p:nvGrpSpPr>
          <p:cNvPr id="16" name="Gruppo 15"/>
          <p:cNvGrpSpPr/>
          <p:nvPr/>
        </p:nvGrpSpPr>
        <p:grpSpPr>
          <a:xfrm>
            <a:off x="0" y="5372640"/>
            <a:ext cx="10080000" cy="827999"/>
            <a:chOff x="0" y="5372640"/>
            <a:chExt cx="10080000" cy="827999"/>
          </a:xfrm>
        </p:grpSpPr>
        <p:pic>
          <p:nvPicPr>
            <p:cNvPr id="17" name="Immagine 16"/>
            <p:cNvPicPr>
              <a:picLocks noChangeAspect="1"/>
            </p:cNvPicPr>
            <p:nvPr/>
          </p:nvPicPr>
          <p:blipFill>
            <a:blip r:embed="rId11" cstate="print">
              <a:alphaModFix/>
              <a:lum/>
            </a:blip>
            <a:srcRect t="22233" b="22233"/>
            <a:stretch>
              <a:fillRect/>
            </a:stretch>
          </p:blipFill>
          <p:spPr>
            <a:xfrm>
              <a:off x="0" y="5372640"/>
              <a:ext cx="1479599" cy="827999"/>
            </a:xfrm>
            <a:prstGeom prst="rect">
              <a:avLst/>
            </a:prstGeom>
            <a:noFill/>
            <a:ln>
              <a:noFill/>
            </a:ln>
          </p:spPr>
        </p:pic>
        <p:sp>
          <p:nvSpPr>
            <p:cNvPr id="18" name="Segnaposto testo 17"/>
            <p:cNvSpPr txBox="1">
              <a:spLocks noGrp="1"/>
            </p:cNvSpPr>
            <p:nvPr>
              <p:ph type="body" idx="4294967295"/>
            </p:nvPr>
          </p:nvSpPr>
          <p:spPr>
            <a:xfrm>
              <a:off x="1872000" y="5425200"/>
              <a:ext cx="8208000" cy="722880"/>
            </a:xfrm>
          </p:spPr>
          <p:txBody>
            <a:bodyPr/>
            <a:lstStyle>
              <a:defPPr marL="432000" marR="0" lvl="0" indent="-324000">
                <a:spcBef>
                  <a:spcPts val="0"/>
                </a:spcBef>
                <a:spcAft>
                  <a:spcPts val="1414"/>
                </a:spcAft>
                <a:buSzPct val="45000"/>
                <a:buFont typeface="StarSymbol"/>
                <a:buNone/>
                <a:defRPr lang="en-GB"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4"/>
                </a:spcAft>
                <a:buSzPct val="45000"/>
                <a:buFont typeface="StarSymbol"/>
                <a:buChar char="●"/>
                <a:defRPr lang="en-GB"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en-GB"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en-GB"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en-GB"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9pPr>
            </a:lstStyle>
            <a:p>
              <a:pPr lvl="0">
                <a:spcAft>
                  <a:spcPts val="850"/>
                </a:spcAft>
                <a:buNone/>
              </a:pPr>
              <a:r>
                <a:rPr lang="en-GB" sz="2100"/>
                <a:t>UNCHARTED on LinkedIn: UNCHARTEDCULTURE Network</a:t>
              </a:r>
            </a:p>
            <a:p>
              <a:pPr lvl="5" rtl="0" hangingPunct="0">
                <a:spcAft>
                  <a:spcPts val="850"/>
                </a:spcAft>
              </a:pPr>
              <a:r>
                <a:rPr lang="en-GB" sz="2100">
                  <a:hlinkClick r:id="rId12"/>
                </a:rPr>
                <a:t>https://www.linkedin.com/groups/13829206/</a:t>
              </a:r>
            </a:p>
          </p:txBody>
        </p:sp>
      </p:grpSp>
      <p:sp>
        <p:nvSpPr>
          <p:cNvPr id="19" name="CasellaDiTesto 18"/>
          <p:cNvSpPr txBox="1"/>
          <p:nvPr/>
        </p:nvSpPr>
        <p:spPr>
          <a:xfrm>
            <a:off x="0" y="2478600"/>
            <a:ext cx="1512000" cy="972000"/>
          </a:xfrm>
          <a:prstGeom prst="rect">
            <a:avLst/>
          </a:prstGeom>
          <a:noFill/>
          <a:ln>
            <a:noFill/>
          </a:ln>
        </p:spPr>
        <p:txBody>
          <a:bodyPr lIns="0" tIns="0" rIns="0" bIns="0"/>
          <a:lstStyle>
            <a:defPPr marL="432000" marR="0" lvl="0" indent="-324000">
              <a:spcBef>
                <a:spcPts val="0"/>
              </a:spcBef>
              <a:spcAft>
                <a:spcPts val="1414"/>
              </a:spcAft>
              <a:buSzPct val="45000"/>
              <a:buFont typeface="StarSymbol"/>
              <a:buNone/>
              <a:defRPr lang="en-GB"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4"/>
              </a:spcAft>
              <a:buSzPct val="45000"/>
              <a:buFont typeface="StarSymbol"/>
              <a:buChar char="●"/>
              <a:defRPr lang="en-GB"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en-GB"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en-GB"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en-GB"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9pPr>
          </a:lstStyle>
          <a:p>
            <a:pPr lvl="0" algn="ctr" rtl="0" hangingPunct="0">
              <a:buNone/>
              <a:tabLst/>
              <a:defRPr sz="6000"/>
            </a:pPr>
            <a:r>
              <a:rPr lang="en-GB" sz="6000" b="1">
                <a:ln>
                  <a:noFill/>
                </a:ln>
                <a:solidFill>
                  <a:srgbClr val="FF6600"/>
                </a:solidFill>
                <a:latin typeface="Microsoft YaHei UI" pitchFamily="34"/>
              </a:rPr>
              <a:t>@</a:t>
            </a:r>
          </a:p>
        </p:txBody>
      </p:sp>
      <p:pic>
        <p:nvPicPr>
          <p:cNvPr id="20" name="Immagine 19"/>
          <p:cNvPicPr>
            <a:picLocks noChangeAspect="1"/>
          </p:cNvPicPr>
          <p:nvPr/>
        </p:nvPicPr>
        <p:blipFill>
          <a:blip r:embed="rId13" cstate="print">
            <a:alphaModFix/>
            <a:lum/>
          </a:blip>
          <a:srcRect/>
          <a:stretch>
            <a:fillRect/>
          </a:stretch>
        </p:blipFill>
        <p:spPr>
          <a:xfrm>
            <a:off x="144000" y="180000"/>
            <a:ext cx="676800" cy="827999"/>
          </a:xfrm>
          <a:prstGeom prst="rect">
            <a:avLst/>
          </a:prstGeom>
          <a:noFill/>
          <a:ln>
            <a:noFill/>
          </a:ln>
        </p:spPr>
      </p:pic>
      <p:pic>
        <p:nvPicPr>
          <p:cNvPr id="23" name="Immagine 22"/>
          <p:cNvPicPr>
            <a:picLocks noChangeAspect="1"/>
          </p:cNvPicPr>
          <p:nvPr/>
        </p:nvPicPr>
        <p:blipFill>
          <a:blip r:embed="rId14" cstate="print">
            <a:alphaModFix/>
            <a:lum/>
          </a:blip>
          <a:srcRect/>
          <a:stretch>
            <a:fillRect/>
          </a:stretch>
        </p:blipFill>
        <p:spPr>
          <a:xfrm>
            <a:off x="108000" y="6696000"/>
            <a:ext cx="792000" cy="792000"/>
          </a:xfrm>
          <a:prstGeom prst="rect">
            <a:avLst/>
          </a:prstGeom>
          <a:noFill/>
          <a:ln>
            <a:noFill/>
          </a:ln>
        </p:spPr>
      </p:pic>
      <p:sp>
        <p:nvSpPr>
          <p:cNvPr id="24" name="CasellaDiTesto 23"/>
          <p:cNvSpPr txBox="1"/>
          <p:nvPr/>
        </p:nvSpPr>
        <p:spPr>
          <a:xfrm>
            <a:off x="863848" y="6732165"/>
            <a:ext cx="3816424" cy="707886"/>
          </a:xfrm>
          <a:prstGeom prst="rect">
            <a:avLst/>
          </a:prstGeom>
          <a:noFill/>
        </p:spPr>
        <p:txBody>
          <a:bodyPr wrap="square" rtlCol="0">
            <a:spAutoFit/>
          </a:bodyPr>
          <a:lstStyle/>
          <a:p>
            <a:pPr lvl="0"/>
            <a:r>
              <a:rPr lang="en-GB" sz="800" dirty="0">
                <a:latin typeface="Arial" pitchFamily="18"/>
                <a:ea typeface="Microsoft YaHei" pitchFamily="2"/>
                <a:cs typeface="Lucida Sans" pitchFamily="2"/>
              </a:rPr>
              <a:t>UNCHARTED project has received funding from the European Union’s Horizon 2020 research and innovation programme, </a:t>
            </a:r>
            <a:r>
              <a:rPr lang="en-GB" sz="800" dirty="0" smtClean="0">
                <a:latin typeface="Arial" pitchFamily="18"/>
                <a:ea typeface="Microsoft YaHei" pitchFamily="2"/>
                <a:cs typeface="Lucida Sans" pitchFamily="2"/>
              </a:rPr>
              <a:t> under </a:t>
            </a:r>
            <a:r>
              <a:rPr lang="en-GB" sz="800" dirty="0">
                <a:latin typeface="Arial" pitchFamily="18"/>
                <a:ea typeface="Microsoft YaHei" pitchFamily="2"/>
                <a:cs typeface="Lucida Sans" pitchFamily="2"/>
              </a:rPr>
              <a:t>grant agreement No 870793. </a:t>
            </a:r>
            <a:endParaRPr lang="en-GB" sz="800" dirty="0" smtClean="0">
              <a:latin typeface="Arial" pitchFamily="18"/>
              <a:ea typeface="Microsoft YaHei" pitchFamily="2"/>
              <a:cs typeface="Lucida Sans" pitchFamily="2"/>
            </a:endParaRPr>
          </a:p>
          <a:p>
            <a:pPr lvl="0"/>
            <a:r>
              <a:rPr lang="en-GB" sz="800" dirty="0" smtClean="0">
                <a:latin typeface="Arial" pitchFamily="18"/>
                <a:ea typeface="Microsoft YaHei" pitchFamily="2"/>
                <a:cs typeface="Lucida Sans" pitchFamily="2"/>
              </a:rPr>
              <a:t>The </a:t>
            </a:r>
            <a:r>
              <a:rPr lang="en-GB" sz="800" dirty="0">
                <a:latin typeface="Arial" pitchFamily="18"/>
                <a:ea typeface="Microsoft YaHei" pitchFamily="2"/>
                <a:cs typeface="Lucida Sans" pitchFamily="2"/>
              </a:rPr>
              <a:t>sole responsibility for the content of this website lies with the UNCHARTED project.</a:t>
            </a:r>
          </a:p>
          <a:p>
            <a:endParaRPr lang="it-IT" sz="8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03999" y="13320"/>
            <a:ext cx="9071640" cy="126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a:t>Project Identity Card</a:t>
            </a:r>
          </a:p>
        </p:txBody>
      </p:sp>
      <p:sp>
        <p:nvSpPr>
          <p:cNvPr id="3" name="Segnaposto testo 2"/>
          <p:cNvSpPr txBox="1">
            <a:spLocks noGrp="1"/>
          </p:cNvSpPr>
          <p:nvPr>
            <p:ph type="body" idx="4294967295"/>
          </p:nvPr>
        </p:nvSpPr>
        <p:spPr>
          <a:xfrm>
            <a:off x="619200" y="1152000"/>
            <a:ext cx="8841600" cy="4989240"/>
          </a:xfrm>
        </p:spPr>
        <p:txBody>
          <a:bodyPr/>
          <a:lstStyle>
            <a:defPPr marL="432000" marR="0" lvl="0" indent="-324000">
              <a:spcBef>
                <a:spcPts val="0"/>
              </a:spcBef>
              <a:spcAft>
                <a:spcPts val="1414"/>
              </a:spcAft>
              <a:buSzPct val="45000"/>
              <a:buFont typeface="StarSymbol"/>
              <a:buNone/>
              <a:defRPr lang="en-GB"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4"/>
              </a:spcAft>
              <a:buSzPct val="45000"/>
              <a:buFont typeface="StarSymbol"/>
              <a:buChar char="●"/>
              <a:defRPr lang="en-GB"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en-GB"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en-GB"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en-GB"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9pPr>
          </a:lstStyle>
          <a:p>
            <a:pPr lvl="0">
              <a:buNone/>
            </a:pPr>
            <a:r>
              <a:rPr lang="en-GB" sz="2200" b="1" dirty="0"/>
              <a:t>Project acronym</a:t>
            </a:r>
            <a:r>
              <a:rPr lang="en-GB" sz="2200" dirty="0"/>
              <a:t>: UNCHARTED</a:t>
            </a:r>
          </a:p>
          <a:p>
            <a:pPr lvl="0">
              <a:buNone/>
            </a:pPr>
            <a:r>
              <a:rPr lang="en-GB" sz="2200" b="1" dirty="0"/>
              <a:t>Project theme</a:t>
            </a:r>
            <a:r>
              <a:rPr lang="en-GB" sz="2200" dirty="0"/>
              <a:t>: </a:t>
            </a:r>
            <a:r>
              <a:rPr lang="en-GB" sz="2200" dirty="0">
                <a:latin typeface="Arial" pitchFamily="32"/>
                <a:cs typeface="Arial" pitchFamily="32"/>
              </a:rPr>
              <a:t>H2020-SC6-TRANSFORMATIONS-2018-2019-2020/H2020-SC6-TRANSFORMATIONS-2019</a:t>
            </a:r>
          </a:p>
          <a:p>
            <a:pPr lvl="0">
              <a:buNone/>
            </a:pPr>
            <a:r>
              <a:rPr lang="en-GB" sz="2200" b="1" dirty="0"/>
              <a:t>Start date</a:t>
            </a:r>
            <a:r>
              <a:rPr lang="en-GB" sz="2200" dirty="0"/>
              <a:t>:1</a:t>
            </a:r>
            <a:r>
              <a:rPr lang="en-GB" sz="2200" baseline="30000" dirty="0"/>
              <a:t>st</a:t>
            </a:r>
            <a:r>
              <a:rPr lang="en-GB" sz="2200" dirty="0"/>
              <a:t> February 2020</a:t>
            </a:r>
          </a:p>
          <a:p>
            <a:pPr lvl="0">
              <a:buNone/>
            </a:pPr>
            <a:r>
              <a:rPr lang="en-GB" sz="2200" b="1" dirty="0"/>
              <a:t>Duration</a:t>
            </a:r>
            <a:r>
              <a:rPr lang="en-GB" sz="2200" dirty="0"/>
              <a:t>: 48 months</a:t>
            </a:r>
          </a:p>
          <a:p>
            <a:pPr lvl="0">
              <a:buNone/>
            </a:pPr>
            <a:r>
              <a:rPr lang="en-GB" sz="2200" b="1" dirty="0"/>
              <a:t>EU Grant</a:t>
            </a:r>
            <a:r>
              <a:rPr lang="en-GB" sz="2200" dirty="0"/>
              <a:t>: 2,999,716.25 EURO</a:t>
            </a:r>
          </a:p>
          <a:p>
            <a:pPr lvl="0">
              <a:buNone/>
            </a:pPr>
            <a:r>
              <a:rPr lang="en-GB" sz="2200" b="1" dirty="0"/>
              <a:t>Web site</a:t>
            </a:r>
            <a:r>
              <a:rPr lang="en-GB" sz="2200" dirty="0"/>
              <a:t>: www.uncharted-culture.eu</a:t>
            </a:r>
          </a:p>
          <a:p>
            <a:pPr lvl="0">
              <a:spcAft>
                <a:spcPts val="850"/>
              </a:spcAft>
              <a:buNone/>
            </a:pPr>
            <a:r>
              <a:rPr lang="en-GB" sz="2200" b="1" dirty="0"/>
              <a:t>Contacts:</a:t>
            </a:r>
          </a:p>
          <a:p>
            <a:pPr lvl="0">
              <a:spcAft>
                <a:spcPts val="850"/>
              </a:spcAft>
              <a:buNone/>
            </a:pPr>
            <a:r>
              <a:rPr lang="en-GB" sz="2000" i="1" dirty="0"/>
              <a:t>Project Coordinator</a:t>
            </a:r>
            <a:r>
              <a:rPr lang="en-GB" sz="2000" b="1" dirty="0"/>
              <a:t>:</a:t>
            </a:r>
            <a:r>
              <a:rPr lang="en-GB" sz="2000" dirty="0"/>
              <a:t>  Prof. </a:t>
            </a:r>
            <a:r>
              <a:rPr lang="en-GB" sz="2000" dirty="0" err="1"/>
              <a:t>Rodríguez</a:t>
            </a:r>
            <a:r>
              <a:rPr lang="en-GB" sz="2000" dirty="0"/>
              <a:t> </a:t>
            </a:r>
            <a:r>
              <a:rPr lang="en-GB" sz="2000" dirty="0" err="1"/>
              <a:t>Morató</a:t>
            </a:r>
            <a:r>
              <a:rPr lang="en-GB" sz="2000" dirty="0"/>
              <a:t>, rodriguez.morato@ub.edu</a:t>
            </a:r>
          </a:p>
          <a:p>
            <a:pPr lvl="0">
              <a:spcAft>
                <a:spcPts val="850"/>
              </a:spcAft>
              <a:buNone/>
            </a:pPr>
            <a:r>
              <a:rPr lang="en-GB" sz="2000" i="1" dirty="0"/>
              <a:t>Network and Communication</a:t>
            </a:r>
            <a:r>
              <a:rPr lang="en-GB" sz="2000" dirty="0"/>
              <a:t>: </a:t>
            </a:r>
            <a:r>
              <a:rPr lang="en-GB" sz="2000" dirty="0" err="1"/>
              <a:t>Antonella</a:t>
            </a:r>
            <a:r>
              <a:rPr lang="en-GB" sz="2000" dirty="0"/>
              <a:t> </a:t>
            </a:r>
            <a:r>
              <a:rPr lang="en-GB" sz="2000" dirty="0" err="1"/>
              <a:t>Fresa</a:t>
            </a:r>
            <a:r>
              <a:rPr lang="en-GB" sz="2000" dirty="0"/>
              <a:t>, fresa@promoter.it</a:t>
            </a:r>
          </a:p>
          <a:p>
            <a:pPr lvl="0">
              <a:spcAft>
                <a:spcPts val="850"/>
              </a:spcAft>
              <a:buNone/>
            </a:pPr>
            <a:r>
              <a:rPr lang="en-GB" sz="2000" i="1" dirty="0"/>
              <a:t>Communication &amp; Dissemination Team:</a:t>
            </a:r>
            <a:r>
              <a:rPr lang="en-GB" sz="2000" dirty="0"/>
              <a:t> dissemination-uncharted@promoter.it</a:t>
            </a:r>
          </a:p>
        </p:txBody>
      </p:sp>
      <p:pic>
        <p:nvPicPr>
          <p:cNvPr id="4" name="Immagine 3"/>
          <p:cNvPicPr>
            <a:picLocks noChangeAspect="1"/>
          </p:cNvPicPr>
          <p:nvPr/>
        </p:nvPicPr>
        <p:blipFill>
          <a:blip r:embed="rId3" cstate="print">
            <a:alphaModFix/>
            <a:lum/>
          </a:blip>
          <a:srcRect/>
          <a:stretch>
            <a:fillRect/>
          </a:stretch>
        </p:blipFill>
        <p:spPr>
          <a:xfrm>
            <a:off x="7920000" y="6983999"/>
            <a:ext cx="2160000" cy="543600"/>
          </a:xfrm>
          <a:prstGeom prst="rect">
            <a:avLst/>
          </a:prstGeom>
          <a:noFill/>
          <a:ln>
            <a:noFill/>
          </a:ln>
        </p:spPr>
      </p:pic>
      <p:pic>
        <p:nvPicPr>
          <p:cNvPr id="5" name="Immagine 4"/>
          <p:cNvPicPr>
            <a:picLocks noChangeAspect="1"/>
          </p:cNvPicPr>
          <p:nvPr/>
        </p:nvPicPr>
        <p:blipFill>
          <a:blip r:embed="rId4" cstate="print">
            <a:alphaModFix/>
            <a:lum/>
          </a:blip>
          <a:srcRect/>
          <a:stretch>
            <a:fillRect/>
          </a:stretch>
        </p:blipFill>
        <p:spPr>
          <a:xfrm>
            <a:off x="108000" y="6696000"/>
            <a:ext cx="792000" cy="792000"/>
          </a:xfrm>
          <a:prstGeom prst="rect">
            <a:avLst/>
          </a:prstGeom>
          <a:noFill/>
          <a:ln>
            <a:noFill/>
          </a:ln>
        </p:spPr>
      </p:pic>
      <p:sp>
        <p:nvSpPr>
          <p:cNvPr id="6" name="CasellaDiTesto 5"/>
          <p:cNvSpPr txBox="1"/>
          <p:nvPr/>
        </p:nvSpPr>
        <p:spPr>
          <a:xfrm>
            <a:off x="844199" y="6751080"/>
            <a:ext cx="4735800" cy="682200"/>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GB" sz="1050" b="0" i="0" u="none" strike="noStrike" kern="1200" dirty="0">
              <a:ln>
                <a:noFill/>
              </a:ln>
              <a:latin typeface="Arial" pitchFamily="18"/>
              <a:ea typeface="Microsoft YaHei" pitchFamily="2"/>
              <a:cs typeface="Lucida Sans" pitchFamily="2"/>
            </a:endParaRPr>
          </a:p>
        </p:txBody>
      </p:sp>
      <p:pic>
        <p:nvPicPr>
          <p:cNvPr id="7" name="Immagine 6"/>
          <p:cNvPicPr>
            <a:picLocks noChangeAspect="1"/>
          </p:cNvPicPr>
          <p:nvPr/>
        </p:nvPicPr>
        <p:blipFill>
          <a:blip r:embed="rId5" cstate="print">
            <a:alphaModFix/>
            <a:lum/>
          </a:blip>
          <a:srcRect/>
          <a:stretch>
            <a:fillRect/>
          </a:stretch>
        </p:blipFill>
        <p:spPr>
          <a:xfrm>
            <a:off x="144000" y="180000"/>
            <a:ext cx="676800" cy="827999"/>
          </a:xfrm>
          <a:prstGeom prst="rect">
            <a:avLst/>
          </a:prstGeom>
          <a:noFill/>
          <a:ln>
            <a:noFill/>
          </a:ln>
        </p:spPr>
      </p:pic>
      <p:sp>
        <p:nvSpPr>
          <p:cNvPr id="12" name="CasellaDiTesto 11"/>
          <p:cNvSpPr txBox="1"/>
          <p:nvPr/>
        </p:nvSpPr>
        <p:spPr>
          <a:xfrm>
            <a:off x="863848" y="6732165"/>
            <a:ext cx="3816424" cy="707886"/>
          </a:xfrm>
          <a:prstGeom prst="rect">
            <a:avLst/>
          </a:prstGeom>
          <a:noFill/>
        </p:spPr>
        <p:txBody>
          <a:bodyPr wrap="square" rtlCol="0">
            <a:spAutoFit/>
          </a:bodyPr>
          <a:lstStyle/>
          <a:p>
            <a:pPr lvl="0"/>
            <a:r>
              <a:rPr lang="en-GB" sz="800" dirty="0">
                <a:latin typeface="Arial" pitchFamily="18"/>
                <a:ea typeface="Microsoft YaHei" pitchFamily="2"/>
                <a:cs typeface="Lucida Sans" pitchFamily="2"/>
              </a:rPr>
              <a:t>UNCHARTED project has received funding from the European Union’s Horizon 2020 research and innovation programme, </a:t>
            </a:r>
            <a:r>
              <a:rPr lang="en-GB" sz="800" dirty="0" smtClean="0">
                <a:latin typeface="Arial" pitchFamily="18"/>
                <a:ea typeface="Microsoft YaHei" pitchFamily="2"/>
                <a:cs typeface="Lucida Sans" pitchFamily="2"/>
              </a:rPr>
              <a:t> under </a:t>
            </a:r>
            <a:r>
              <a:rPr lang="en-GB" sz="800" dirty="0">
                <a:latin typeface="Arial" pitchFamily="18"/>
                <a:ea typeface="Microsoft YaHei" pitchFamily="2"/>
                <a:cs typeface="Lucida Sans" pitchFamily="2"/>
              </a:rPr>
              <a:t>grant agreement No 870793. </a:t>
            </a:r>
            <a:endParaRPr lang="en-GB" sz="800" dirty="0" smtClean="0">
              <a:latin typeface="Arial" pitchFamily="18"/>
              <a:ea typeface="Microsoft YaHei" pitchFamily="2"/>
              <a:cs typeface="Lucida Sans" pitchFamily="2"/>
            </a:endParaRPr>
          </a:p>
          <a:p>
            <a:pPr lvl="0"/>
            <a:r>
              <a:rPr lang="en-GB" sz="800" dirty="0" smtClean="0">
                <a:latin typeface="Arial" pitchFamily="18"/>
                <a:ea typeface="Microsoft YaHei" pitchFamily="2"/>
                <a:cs typeface="Lucida Sans" pitchFamily="2"/>
              </a:rPr>
              <a:t>The </a:t>
            </a:r>
            <a:r>
              <a:rPr lang="en-GB" sz="800" dirty="0">
                <a:latin typeface="Arial" pitchFamily="18"/>
                <a:ea typeface="Microsoft YaHei" pitchFamily="2"/>
                <a:cs typeface="Lucida Sans" pitchFamily="2"/>
              </a:rPr>
              <a:t>sole responsibility for the content of this website lies with the UNCHARTED project.</a:t>
            </a:r>
          </a:p>
          <a:p>
            <a:endParaRPr lang="it-IT" sz="8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03999" y="13320"/>
            <a:ext cx="9071640" cy="126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a:t>Project Participants</a:t>
            </a:r>
          </a:p>
        </p:txBody>
      </p:sp>
      <p:sp>
        <p:nvSpPr>
          <p:cNvPr id="3" name="Segnaposto testo 2"/>
          <p:cNvSpPr txBox="1">
            <a:spLocks noGrp="1"/>
          </p:cNvSpPr>
          <p:nvPr>
            <p:ph type="body" idx="4294967295"/>
          </p:nvPr>
        </p:nvSpPr>
        <p:spPr>
          <a:xfrm>
            <a:off x="503999" y="1152000"/>
            <a:ext cx="9071640" cy="5529240"/>
          </a:xfrm>
        </p:spPr>
        <p:txBody>
          <a:bodyPr/>
          <a:lstStyle>
            <a:defPPr marL="432000" marR="0" lvl="0" indent="-324000">
              <a:spcBef>
                <a:spcPts val="0"/>
              </a:spcBef>
              <a:spcAft>
                <a:spcPts val="1414"/>
              </a:spcAft>
              <a:buSzPct val="45000"/>
              <a:buFont typeface="StarSymbol"/>
              <a:buNone/>
              <a:defRPr lang="en-GB"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4"/>
              </a:spcAft>
              <a:buSzPct val="45000"/>
              <a:buFont typeface="StarSymbol"/>
              <a:buChar char="●"/>
              <a:defRPr lang="en-GB"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en-GB"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en-GB"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en-GB"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9pPr>
          </a:lstStyle>
          <a:p>
            <a:pPr lvl="0">
              <a:buNone/>
            </a:pPr>
            <a:r>
              <a:rPr lang="en-GB" sz="2200" dirty="0"/>
              <a:t>10 Partners from 7 EU </a:t>
            </a:r>
            <a:r>
              <a:rPr lang="en-GB" sz="2200" dirty="0" smtClean="0"/>
              <a:t>Countries:</a:t>
            </a:r>
          </a:p>
          <a:p>
            <a:pPr lvl="0"/>
            <a:r>
              <a:rPr lang="en-GB" sz="2000" dirty="0" smtClean="0"/>
              <a:t>University of Barcelona (Coordination</a:t>
            </a:r>
            <a:r>
              <a:rPr lang="en-GB" sz="2000" dirty="0" smtClean="0"/>
              <a:t>), Spain</a:t>
            </a:r>
            <a:endParaRPr lang="en-GB" sz="2000" dirty="0" smtClean="0"/>
          </a:p>
          <a:p>
            <a:pPr lvl="0"/>
            <a:r>
              <a:rPr lang="en-GB" sz="2000" dirty="0" err="1" smtClean="0"/>
              <a:t>Eötvös</a:t>
            </a:r>
            <a:r>
              <a:rPr lang="en-GB" sz="2000" dirty="0" smtClean="0"/>
              <a:t> </a:t>
            </a:r>
            <a:r>
              <a:rPr lang="en-GB" sz="2000" dirty="0" err="1"/>
              <a:t>Loránd</a:t>
            </a:r>
            <a:r>
              <a:rPr lang="en-GB" sz="2000" dirty="0"/>
              <a:t> </a:t>
            </a:r>
            <a:r>
              <a:rPr lang="en-GB" sz="2000" dirty="0" err="1" smtClean="0"/>
              <a:t>Tudomanyegyetem</a:t>
            </a:r>
            <a:r>
              <a:rPr lang="en-GB" sz="2000" dirty="0"/>
              <a:t>, Hungary</a:t>
            </a:r>
            <a:endParaRPr lang="en-GB" sz="2000" dirty="0"/>
          </a:p>
          <a:p>
            <a:pPr lvl="0"/>
            <a:r>
              <a:rPr lang="en-GB" sz="2000" dirty="0"/>
              <a:t>University of </a:t>
            </a:r>
            <a:r>
              <a:rPr lang="en-GB" sz="2000" dirty="0" smtClean="0"/>
              <a:t>Coimbra</a:t>
            </a:r>
            <a:r>
              <a:rPr lang="en-GB" sz="2000" dirty="0"/>
              <a:t>, Portugal</a:t>
            </a:r>
            <a:endParaRPr lang="en-GB" sz="2000" dirty="0"/>
          </a:p>
          <a:p>
            <a:pPr lvl="0"/>
            <a:r>
              <a:rPr lang="en-GB" sz="2000" dirty="0"/>
              <a:t>University of </a:t>
            </a:r>
            <a:r>
              <a:rPr lang="en-GB" sz="2000" dirty="0"/>
              <a:t>Bologna, Italy</a:t>
            </a:r>
            <a:endParaRPr lang="en-GB" sz="2000" dirty="0"/>
          </a:p>
          <a:p>
            <a:pPr lvl="0"/>
            <a:r>
              <a:rPr lang="en-GB" sz="2000" dirty="0" err="1"/>
              <a:t>Telemark</a:t>
            </a:r>
            <a:r>
              <a:rPr lang="en-GB" sz="2000" dirty="0"/>
              <a:t> Research </a:t>
            </a:r>
            <a:r>
              <a:rPr lang="en-GB" sz="2000" dirty="0"/>
              <a:t>Institute, Norway</a:t>
            </a:r>
            <a:endParaRPr lang="en-GB" sz="2000" dirty="0"/>
          </a:p>
          <a:p>
            <a:pPr lvl="0"/>
            <a:r>
              <a:rPr lang="en-GB" sz="2000" dirty="0" smtClean="0"/>
              <a:t>CNRS, France</a:t>
            </a:r>
            <a:endParaRPr lang="en-GB" sz="2000" dirty="0"/>
          </a:p>
          <a:p>
            <a:pPr lvl="0"/>
            <a:r>
              <a:rPr lang="en-GB" sz="2000" dirty="0"/>
              <a:t>University of </a:t>
            </a:r>
            <a:r>
              <a:rPr lang="en-GB" sz="2000" dirty="0"/>
              <a:t>Porto, Portugal</a:t>
            </a:r>
            <a:endParaRPr lang="en-GB" sz="2000" dirty="0"/>
          </a:p>
          <a:p>
            <a:pPr lvl="0"/>
            <a:r>
              <a:rPr lang="en-GB" sz="2000" dirty="0"/>
              <a:t>Goldsmiths, University of </a:t>
            </a:r>
            <a:r>
              <a:rPr lang="en-GB" sz="2000" dirty="0" smtClean="0"/>
              <a:t>London, UK</a:t>
            </a:r>
            <a:endParaRPr lang="en-GB" sz="2000" dirty="0"/>
          </a:p>
          <a:p>
            <a:pPr lvl="0"/>
            <a:r>
              <a:rPr lang="en-GB" sz="2000" dirty="0"/>
              <a:t>University Paris </a:t>
            </a:r>
            <a:r>
              <a:rPr lang="en-GB" sz="2000" dirty="0"/>
              <a:t>8, France</a:t>
            </a:r>
            <a:endParaRPr lang="en-GB" sz="2000" dirty="0"/>
          </a:p>
          <a:p>
            <a:pPr lvl="0"/>
            <a:r>
              <a:rPr lang="en-GB" sz="2000" dirty="0" smtClean="0"/>
              <a:t>Promoter, Italy</a:t>
            </a:r>
            <a:endParaRPr lang="en-GB" sz="2000" dirty="0"/>
          </a:p>
        </p:txBody>
      </p:sp>
      <p:pic>
        <p:nvPicPr>
          <p:cNvPr id="4" name="Immagine 3"/>
          <p:cNvPicPr>
            <a:picLocks noChangeAspect="1"/>
          </p:cNvPicPr>
          <p:nvPr/>
        </p:nvPicPr>
        <p:blipFill>
          <a:blip r:embed="rId3" cstate="print">
            <a:alphaModFix/>
            <a:lum/>
          </a:blip>
          <a:srcRect/>
          <a:stretch>
            <a:fillRect/>
          </a:stretch>
        </p:blipFill>
        <p:spPr>
          <a:xfrm>
            <a:off x="7920000" y="6983999"/>
            <a:ext cx="2160000" cy="543600"/>
          </a:xfrm>
          <a:prstGeom prst="rect">
            <a:avLst/>
          </a:prstGeom>
          <a:noFill/>
          <a:ln>
            <a:noFill/>
          </a:ln>
        </p:spPr>
      </p:pic>
      <p:pic>
        <p:nvPicPr>
          <p:cNvPr id="5" name="Immagine 4"/>
          <p:cNvPicPr>
            <a:picLocks noChangeAspect="1"/>
          </p:cNvPicPr>
          <p:nvPr/>
        </p:nvPicPr>
        <p:blipFill>
          <a:blip r:embed="rId4" cstate="print">
            <a:alphaModFix/>
            <a:lum/>
          </a:blip>
          <a:srcRect/>
          <a:stretch>
            <a:fillRect/>
          </a:stretch>
        </p:blipFill>
        <p:spPr>
          <a:xfrm>
            <a:off x="108000" y="6696000"/>
            <a:ext cx="792000" cy="792000"/>
          </a:xfrm>
          <a:prstGeom prst="rect">
            <a:avLst/>
          </a:prstGeom>
          <a:noFill/>
          <a:ln>
            <a:noFill/>
          </a:ln>
        </p:spPr>
      </p:pic>
      <p:sp>
        <p:nvSpPr>
          <p:cNvPr id="6" name="CasellaDiTesto 5"/>
          <p:cNvSpPr txBox="1"/>
          <p:nvPr/>
        </p:nvSpPr>
        <p:spPr>
          <a:xfrm>
            <a:off x="844199" y="6751080"/>
            <a:ext cx="4735800" cy="682200"/>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GB" sz="1050" b="0" i="0" u="none" strike="noStrike" kern="1200" dirty="0">
              <a:ln>
                <a:noFill/>
              </a:ln>
              <a:latin typeface="Arial" pitchFamily="18"/>
              <a:ea typeface="Microsoft YaHei" pitchFamily="2"/>
              <a:cs typeface="Lucida Sans" pitchFamily="2"/>
            </a:endParaRPr>
          </a:p>
        </p:txBody>
      </p:sp>
      <p:pic>
        <p:nvPicPr>
          <p:cNvPr id="7" name="Immagine 6"/>
          <p:cNvPicPr>
            <a:picLocks noChangeAspect="1"/>
          </p:cNvPicPr>
          <p:nvPr/>
        </p:nvPicPr>
        <p:blipFill>
          <a:blip r:embed="rId5" cstate="print">
            <a:alphaModFix/>
            <a:lum/>
          </a:blip>
          <a:srcRect/>
          <a:stretch>
            <a:fillRect/>
          </a:stretch>
        </p:blipFill>
        <p:spPr>
          <a:xfrm>
            <a:off x="144000" y="180000"/>
            <a:ext cx="676800" cy="827999"/>
          </a:xfrm>
          <a:prstGeom prst="rect">
            <a:avLst/>
          </a:prstGeom>
          <a:noFill/>
          <a:ln>
            <a:noFill/>
          </a:ln>
        </p:spPr>
      </p:pic>
      <p:sp>
        <p:nvSpPr>
          <p:cNvPr id="10" name="CasellaDiTesto 9"/>
          <p:cNvSpPr txBox="1"/>
          <p:nvPr/>
        </p:nvSpPr>
        <p:spPr>
          <a:xfrm>
            <a:off x="935856" y="6732165"/>
            <a:ext cx="3816424" cy="707886"/>
          </a:xfrm>
          <a:prstGeom prst="rect">
            <a:avLst/>
          </a:prstGeom>
          <a:noFill/>
        </p:spPr>
        <p:txBody>
          <a:bodyPr wrap="square" rtlCol="0">
            <a:spAutoFit/>
          </a:bodyPr>
          <a:lstStyle/>
          <a:p>
            <a:pPr lvl="0"/>
            <a:r>
              <a:rPr lang="en-GB" sz="800" dirty="0">
                <a:latin typeface="Arial" pitchFamily="18"/>
                <a:ea typeface="Microsoft YaHei" pitchFamily="2"/>
                <a:cs typeface="Lucida Sans" pitchFamily="2"/>
              </a:rPr>
              <a:t>UNCHARTED project has received funding from the European Union’s Horizon 2020 research and innovation programme, </a:t>
            </a:r>
            <a:r>
              <a:rPr lang="en-GB" sz="800" dirty="0" smtClean="0">
                <a:latin typeface="Arial" pitchFamily="18"/>
                <a:ea typeface="Microsoft YaHei" pitchFamily="2"/>
                <a:cs typeface="Lucida Sans" pitchFamily="2"/>
              </a:rPr>
              <a:t> under </a:t>
            </a:r>
            <a:r>
              <a:rPr lang="en-GB" sz="800" dirty="0">
                <a:latin typeface="Arial" pitchFamily="18"/>
                <a:ea typeface="Microsoft YaHei" pitchFamily="2"/>
                <a:cs typeface="Lucida Sans" pitchFamily="2"/>
              </a:rPr>
              <a:t>grant agreement No 870793. </a:t>
            </a:r>
            <a:endParaRPr lang="en-GB" sz="800" dirty="0" smtClean="0">
              <a:latin typeface="Arial" pitchFamily="18"/>
              <a:ea typeface="Microsoft YaHei" pitchFamily="2"/>
              <a:cs typeface="Lucida Sans" pitchFamily="2"/>
            </a:endParaRPr>
          </a:p>
          <a:p>
            <a:pPr lvl="0"/>
            <a:r>
              <a:rPr lang="en-GB" sz="800" dirty="0" smtClean="0">
                <a:latin typeface="Arial" pitchFamily="18"/>
                <a:ea typeface="Microsoft YaHei" pitchFamily="2"/>
                <a:cs typeface="Lucida Sans" pitchFamily="2"/>
              </a:rPr>
              <a:t>The </a:t>
            </a:r>
            <a:r>
              <a:rPr lang="en-GB" sz="800" dirty="0">
                <a:latin typeface="Arial" pitchFamily="18"/>
                <a:ea typeface="Microsoft YaHei" pitchFamily="2"/>
                <a:cs typeface="Lucida Sans" pitchFamily="2"/>
              </a:rPr>
              <a:t>sole responsibility for the content of this website lies with the UNCHARTED project.</a:t>
            </a:r>
          </a:p>
          <a:p>
            <a:endParaRPr lang="it-IT" sz="8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03999" y="13320"/>
            <a:ext cx="9071640" cy="126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a:t>Project Objectives</a:t>
            </a:r>
          </a:p>
        </p:txBody>
      </p:sp>
      <p:sp>
        <p:nvSpPr>
          <p:cNvPr id="3" name="Segnaposto testo 2"/>
          <p:cNvSpPr txBox="1">
            <a:spLocks noGrp="1"/>
          </p:cNvSpPr>
          <p:nvPr>
            <p:ph type="body" idx="4294967295"/>
          </p:nvPr>
        </p:nvSpPr>
        <p:spPr>
          <a:xfrm>
            <a:off x="503999" y="1152000"/>
            <a:ext cx="9071640" cy="4989240"/>
          </a:xfrm>
        </p:spPr>
        <p:txBody>
          <a:bodyPr/>
          <a:lstStyle>
            <a:defPPr marL="432000" marR="0" lvl="0" indent="-324000">
              <a:spcBef>
                <a:spcPts val="0"/>
              </a:spcBef>
              <a:spcAft>
                <a:spcPts val="1414"/>
              </a:spcAft>
              <a:buSzPct val="45000"/>
              <a:buFont typeface="StarSymbol"/>
              <a:buNone/>
              <a:defRPr lang="en-GB"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4"/>
              </a:spcAft>
              <a:buSzPct val="45000"/>
              <a:buFont typeface="StarSymbol"/>
              <a:buChar char="●"/>
              <a:defRPr lang="en-GB"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en-GB"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en-GB"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en-GB"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9pPr>
          </a:lstStyle>
          <a:p>
            <a:pPr marL="87313" lvl="0" indent="0">
              <a:buNone/>
            </a:pPr>
            <a:r>
              <a:rPr lang="en-GB" sz="2000" dirty="0">
                <a:latin typeface="Arial" pitchFamily="34"/>
              </a:rPr>
              <a:t>The project aims to </a:t>
            </a:r>
            <a:r>
              <a:rPr lang="en-GB" sz="2000" dirty="0" smtClean="0">
                <a:latin typeface="Arial" pitchFamily="34"/>
              </a:rPr>
              <a:t>contribute to the </a:t>
            </a:r>
            <a:r>
              <a:rPr lang="en-GB" sz="2000" b="1" dirty="0">
                <a:latin typeface="Arial" pitchFamily="34"/>
              </a:rPr>
              <a:t>understanding and management of the multiple values of culture and to develop tools and guidelines</a:t>
            </a:r>
            <a:r>
              <a:rPr lang="en-GB" sz="2000" dirty="0">
                <a:latin typeface="Arial" pitchFamily="34"/>
              </a:rPr>
              <a:t> for the reorientation of cultural policy in a </a:t>
            </a:r>
            <a:r>
              <a:rPr lang="en-GB" sz="2000" dirty="0" smtClean="0">
                <a:latin typeface="Arial" pitchFamily="34"/>
              </a:rPr>
              <a:t>consequent </a:t>
            </a:r>
            <a:r>
              <a:rPr lang="en-GB" sz="2000" dirty="0">
                <a:latin typeface="Arial" pitchFamily="34"/>
              </a:rPr>
              <a:t>pluralistic sense.</a:t>
            </a:r>
          </a:p>
          <a:p>
            <a:pPr lvl="0">
              <a:buNone/>
            </a:pPr>
            <a:r>
              <a:rPr lang="en-GB" sz="2000" b="1" dirty="0">
                <a:latin typeface="Arial" pitchFamily="34"/>
              </a:rPr>
              <a:t>Main objectives</a:t>
            </a:r>
            <a:r>
              <a:rPr lang="en-GB" sz="2000" dirty="0">
                <a:latin typeface="Arial" pitchFamily="34"/>
              </a:rPr>
              <a:t>:</a:t>
            </a:r>
          </a:p>
          <a:p>
            <a:r>
              <a:rPr lang="en-GB" sz="2000" dirty="0" smtClean="0">
                <a:latin typeface="Arial" pitchFamily="34"/>
              </a:rPr>
              <a:t>to </a:t>
            </a:r>
            <a:r>
              <a:rPr lang="en-GB" sz="2000" dirty="0">
                <a:solidFill>
                  <a:srgbClr val="000000"/>
                </a:solidFill>
                <a:latin typeface="Arial" pitchFamily="34"/>
              </a:rPr>
              <a:t>provide a broader vision of</a:t>
            </a:r>
            <a:r>
              <a:rPr lang="en-GB" sz="2000" dirty="0">
                <a:latin typeface="Arial" pitchFamily="34"/>
              </a:rPr>
              <a:t> the values of culture in </a:t>
            </a:r>
            <a:r>
              <a:rPr lang="en-GB" sz="2000" dirty="0" smtClean="0">
                <a:latin typeface="Arial" pitchFamily="34"/>
              </a:rPr>
              <a:t>Europe</a:t>
            </a:r>
            <a:endParaRPr lang="en-GB" sz="2000" dirty="0">
              <a:latin typeface="Arial" pitchFamily="34"/>
            </a:endParaRPr>
          </a:p>
          <a:p>
            <a:r>
              <a:rPr lang="en-GB" sz="2000" dirty="0" smtClean="0">
                <a:latin typeface="Arial" pitchFamily="34"/>
              </a:rPr>
              <a:t>to </a:t>
            </a:r>
            <a:r>
              <a:rPr lang="en-GB" sz="2000" dirty="0">
                <a:latin typeface="Arial" pitchFamily="34"/>
              </a:rPr>
              <a:t>identify the plurality of values that emerge in cultural </a:t>
            </a:r>
            <a:r>
              <a:rPr lang="en-GB" sz="2000" dirty="0" smtClean="0">
                <a:latin typeface="Arial" pitchFamily="34"/>
              </a:rPr>
              <a:t>practices</a:t>
            </a:r>
            <a:endParaRPr lang="en-GB" sz="2000" dirty="0">
              <a:latin typeface="Arial" pitchFamily="34"/>
            </a:endParaRPr>
          </a:p>
          <a:p>
            <a:r>
              <a:rPr lang="en-GB" sz="2000" dirty="0" smtClean="0">
                <a:latin typeface="Arial" pitchFamily="34"/>
              </a:rPr>
              <a:t>to </a:t>
            </a:r>
            <a:r>
              <a:rPr lang="en-GB" sz="2000" dirty="0">
                <a:latin typeface="Arial" pitchFamily="34"/>
              </a:rPr>
              <a:t>understand, </a:t>
            </a:r>
            <a:r>
              <a:rPr lang="en-GB" sz="2000" dirty="0">
                <a:solidFill>
                  <a:srgbClr val="000000"/>
                </a:solidFill>
                <a:latin typeface="Arial" pitchFamily="34"/>
              </a:rPr>
              <a:t>evaluate, measure and improve statistical data for capturing the plurality of values of </a:t>
            </a:r>
            <a:r>
              <a:rPr lang="en-GB" sz="2000" dirty="0" smtClean="0">
                <a:solidFill>
                  <a:srgbClr val="000000"/>
                </a:solidFill>
                <a:latin typeface="Arial" pitchFamily="34"/>
              </a:rPr>
              <a:t>culture</a:t>
            </a:r>
            <a:endParaRPr lang="en-GB" sz="2000" dirty="0">
              <a:solidFill>
                <a:srgbClr val="000000"/>
              </a:solidFill>
              <a:latin typeface="Arial" pitchFamily="34"/>
            </a:endParaRPr>
          </a:p>
          <a:p>
            <a:r>
              <a:rPr lang="en-GB" sz="2000" dirty="0" smtClean="0">
                <a:latin typeface="Arial" pitchFamily="34"/>
              </a:rPr>
              <a:t>to </a:t>
            </a:r>
            <a:r>
              <a:rPr lang="en-GB" sz="2000" dirty="0">
                <a:latin typeface="Arial" pitchFamily="34"/>
              </a:rPr>
              <a:t>assess the strategies and effectiveness of cultural policy and institutions in taking full advantage of the potential benefits of culture for </a:t>
            </a:r>
            <a:r>
              <a:rPr lang="en-GB" sz="2000" dirty="0" smtClean="0">
                <a:latin typeface="Arial" pitchFamily="34"/>
              </a:rPr>
              <a:t>society</a:t>
            </a:r>
            <a:endParaRPr lang="en-GB" sz="2000" dirty="0">
              <a:latin typeface="Arial" pitchFamily="34"/>
            </a:endParaRPr>
          </a:p>
        </p:txBody>
      </p:sp>
      <p:pic>
        <p:nvPicPr>
          <p:cNvPr id="4" name="Immagine 3"/>
          <p:cNvPicPr>
            <a:picLocks noChangeAspect="1"/>
          </p:cNvPicPr>
          <p:nvPr/>
        </p:nvPicPr>
        <p:blipFill>
          <a:blip r:embed="rId3" cstate="print">
            <a:alphaModFix/>
            <a:lum/>
          </a:blip>
          <a:srcRect/>
          <a:stretch>
            <a:fillRect/>
          </a:stretch>
        </p:blipFill>
        <p:spPr>
          <a:xfrm>
            <a:off x="7920000" y="6983999"/>
            <a:ext cx="2160000" cy="543600"/>
          </a:xfrm>
          <a:prstGeom prst="rect">
            <a:avLst/>
          </a:prstGeom>
          <a:noFill/>
          <a:ln>
            <a:noFill/>
          </a:ln>
        </p:spPr>
      </p:pic>
      <p:pic>
        <p:nvPicPr>
          <p:cNvPr id="5" name="Immagine 4"/>
          <p:cNvPicPr>
            <a:picLocks noChangeAspect="1"/>
          </p:cNvPicPr>
          <p:nvPr/>
        </p:nvPicPr>
        <p:blipFill>
          <a:blip r:embed="rId4" cstate="print">
            <a:alphaModFix/>
            <a:lum/>
          </a:blip>
          <a:srcRect/>
          <a:stretch>
            <a:fillRect/>
          </a:stretch>
        </p:blipFill>
        <p:spPr>
          <a:xfrm>
            <a:off x="108000" y="6696000"/>
            <a:ext cx="792000" cy="792000"/>
          </a:xfrm>
          <a:prstGeom prst="rect">
            <a:avLst/>
          </a:prstGeom>
          <a:noFill/>
          <a:ln>
            <a:noFill/>
          </a:ln>
        </p:spPr>
      </p:pic>
      <p:sp>
        <p:nvSpPr>
          <p:cNvPr id="6" name="CasellaDiTesto 5"/>
          <p:cNvSpPr txBox="1"/>
          <p:nvPr/>
        </p:nvSpPr>
        <p:spPr>
          <a:xfrm>
            <a:off x="844199" y="6751080"/>
            <a:ext cx="4735800" cy="682200"/>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GB" sz="1050" b="0" i="0" u="none" strike="noStrike" kern="1200" dirty="0">
              <a:ln>
                <a:noFill/>
              </a:ln>
              <a:latin typeface="Arial" pitchFamily="18"/>
              <a:ea typeface="Microsoft YaHei" pitchFamily="2"/>
              <a:cs typeface="Lucida Sans" pitchFamily="2"/>
            </a:endParaRPr>
          </a:p>
        </p:txBody>
      </p:sp>
      <p:pic>
        <p:nvPicPr>
          <p:cNvPr id="7" name="Immagine 6"/>
          <p:cNvPicPr>
            <a:picLocks noChangeAspect="1"/>
          </p:cNvPicPr>
          <p:nvPr/>
        </p:nvPicPr>
        <p:blipFill>
          <a:blip r:embed="rId5" cstate="print">
            <a:alphaModFix/>
            <a:lum/>
          </a:blip>
          <a:srcRect/>
          <a:stretch>
            <a:fillRect/>
          </a:stretch>
        </p:blipFill>
        <p:spPr>
          <a:xfrm>
            <a:off x="144000" y="180000"/>
            <a:ext cx="676800" cy="827999"/>
          </a:xfrm>
          <a:prstGeom prst="rect">
            <a:avLst/>
          </a:prstGeom>
          <a:noFill/>
          <a:ln>
            <a:noFill/>
          </a:ln>
        </p:spPr>
      </p:pic>
      <p:sp>
        <p:nvSpPr>
          <p:cNvPr id="10" name="CasellaDiTesto 9"/>
          <p:cNvSpPr txBox="1"/>
          <p:nvPr/>
        </p:nvSpPr>
        <p:spPr>
          <a:xfrm>
            <a:off x="863848" y="6732165"/>
            <a:ext cx="3816424" cy="707886"/>
          </a:xfrm>
          <a:prstGeom prst="rect">
            <a:avLst/>
          </a:prstGeom>
          <a:noFill/>
        </p:spPr>
        <p:txBody>
          <a:bodyPr wrap="square" rtlCol="0">
            <a:spAutoFit/>
          </a:bodyPr>
          <a:lstStyle/>
          <a:p>
            <a:pPr lvl="0"/>
            <a:r>
              <a:rPr lang="en-GB" sz="800" dirty="0">
                <a:latin typeface="Arial" pitchFamily="18"/>
                <a:ea typeface="Microsoft YaHei" pitchFamily="2"/>
                <a:cs typeface="Lucida Sans" pitchFamily="2"/>
              </a:rPr>
              <a:t>UNCHARTED project has received funding from the European Union’s Horizon 2020 research and innovation programme, </a:t>
            </a:r>
            <a:r>
              <a:rPr lang="en-GB" sz="800" dirty="0" smtClean="0">
                <a:latin typeface="Arial" pitchFamily="18"/>
                <a:ea typeface="Microsoft YaHei" pitchFamily="2"/>
                <a:cs typeface="Lucida Sans" pitchFamily="2"/>
              </a:rPr>
              <a:t> under </a:t>
            </a:r>
            <a:r>
              <a:rPr lang="en-GB" sz="800" dirty="0">
                <a:latin typeface="Arial" pitchFamily="18"/>
                <a:ea typeface="Microsoft YaHei" pitchFamily="2"/>
                <a:cs typeface="Lucida Sans" pitchFamily="2"/>
              </a:rPr>
              <a:t>grant agreement No 870793. </a:t>
            </a:r>
            <a:endParaRPr lang="en-GB" sz="800" dirty="0" smtClean="0">
              <a:latin typeface="Arial" pitchFamily="18"/>
              <a:ea typeface="Microsoft YaHei" pitchFamily="2"/>
              <a:cs typeface="Lucida Sans" pitchFamily="2"/>
            </a:endParaRPr>
          </a:p>
          <a:p>
            <a:pPr lvl="0"/>
            <a:r>
              <a:rPr lang="en-GB" sz="800" dirty="0" smtClean="0">
                <a:latin typeface="Arial" pitchFamily="18"/>
                <a:ea typeface="Microsoft YaHei" pitchFamily="2"/>
                <a:cs typeface="Lucida Sans" pitchFamily="2"/>
              </a:rPr>
              <a:t>The </a:t>
            </a:r>
            <a:r>
              <a:rPr lang="en-GB" sz="800" dirty="0">
                <a:latin typeface="Arial" pitchFamily="18"/>
                <a:ea typeface="Microsoft YaHei" pitchFamily="2"/>
                <a:cs typeface="Lucida Sans" pitchFamily="2"/>
              </a:rPr>
              <a:t>sole responsibility for the content of this website lies with the UNCHARTED project.</a:t>
            </a:r>
          </a:p>
          <a:p>
            <a:endParaRPr lang="it-IT" sz="8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03999" y="13320"/>
            <a:ext cx="9071640" cy="126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a:t>Project impact</a:t>
            </a:r>
          </a:p>
        </p:txBody>
      </p:sp>
      <p:sp>
        <p:nvSpPr>
          <p:cNvPr id="3" name="Segnaposto testo 2"/>
          <p:cNvSpPr txBox="1">
            <a:spLocks noGrp="1"/>
          </p:cNvSpPr>
          <p:nvPr>
            <p:ph type="body" idx="4294967295"/>
          </p:nvPr>
        </p:nvSpPr>
        <p:spPr>
          <a:xfrm>
            <a:off x="468000" y="1152000"/>
            <a:ext cx="9144000" cy="5256000"/>
          </a:xfrm>
        </p:spPr>
        <p:txBody>
          <a:bodyPr/>
          <a:lstStyle>
            <a:defPPr marL="432000" marR="0" lvl="0" indent="-324000">
              <a:spcBef>
                <a:spcPts val="0"/>
              </a:spcBef>
              <a:spcAft>
                <a:spcPts val="1414"/>
              </a:spcAft>
              <a:buSzPct val="45000"/>
              <a:buFont typeface="StarSymbol"/>
              <a:buNone/>
              <a:defRPr lang="en-GB"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4"/>
              </a:spcAft>
              <a:buSzPct val="45000"/>
              <a:buFont typeface="StarSymbol"/>
              <a:buChar char="●"/>
              <a:defRPr lang="en-GB"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en-GB"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en-GB"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en-GB"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9pPr>
          </a:lstStyle>
          <a:p>
            <a:pPr lvl="0">
              <a:buNone/>
            </a:pPr>
            <a:r>
              <a:rPr lang="en-GB" sz="2000" dirty="0"/>
              <a:t>The social values of culture are multiple:</a:t>
            </a:r>
          </a:p>
          <a:p>
            <a:r>
              <a:rPr lang="en-GB" sz="2000" dirty="0" smtClean="0"/>
              <a:t>Cultural </a:t>
            </a:r>
            <a:r>
              <a:rPr lang="en-GB" sz="2000" dirty="0"/>
              <a:t>participation produces many different </a:t>
            </a:r>
            <a:r>
              <a:rPr lang="en-GB" sz="2000" dirty="0" smtClean="0"/>
              <a:t>benefits such as </a:t>
            </a:r>
            <a:r>
              <a:rPr lang="en-GB" sz="2000" b="1" dirty="0"/>
              <a:t>inclusion</a:t>
            </a:r>
            <a:r>
              <a:rPr lang="en-GB" sz="2000" dirty="0"/>
              <a:t>, </a:t>
            </a:r>
            <a:r>
              <a:rPr lang="en-GB" sz="2000" b="1" dirty="0"/>
              <a:t>social cohesion</a:t>
            </a:r>
            <a:r>
              <a:rPr lang="en-GB" sz="2000" dirty="0"/>
              <a:t>, </a:t>
            </a:r>
            <a:r>
              <a:rPr lang="en-GB" sz="2000" b="1" dirty="0"/>
              <a:t>urban regeneration</a:t>
            </a:r>
            <a:r>
              <a:rPr lang="en-GB" sz="2000" dirty="0"/>
              <a:t>, </a:t>
            </a:r>
            <a:r>
              <a:rPr lang="en-GB" sz="2000" b="1" dirty="0"/>
              <a:t>innovation</a:t>
            </a:r>
            <a:r>
              <a:rPr lang="en-GB" sz="2000" dirty="0"/>
              <a:t>, </a:t>
            </a:r>
            <a:r>
              <a:rPr lang="en-GB" sz="2000" b="1" dirty="0" smtClean="0"/>
              <a:t>creativity</a:t>
            </a:r>
            <a:endParaRPr lang="en-GB" sz="2000" dirty="0"/>
          </a:p>
          <a:p>
            <a:r>
              <a:rPr lang="en-GB" sz="2000" dirty="0"/>
              <a:t>a</a:t>
            </a:r>
            <a:r>
              <a:rPr lang="en-GB" sz="2000" dirty="0" smtClean="0"/>
              <a:t>nd culture </a:t>
            </a:r>
            <a:r>
              <a:rPr lang="en-GB" sz="2000" dirty="0"/>
              <a:t>plays a decisive role in</a:t>
            </a:r>
            <a:r>
              <a:rPr lang="en-GB" sz="2000" b="1" dirty="0"/>
              <a:t> economic </a:t>
            </a:r>
            <a:r>
              <a:rPr lang="en-GB" sz="2000" b="1" dirty="0" smtClean="0"/>
              <a:t>development</a:t>
            </a:r>
            <a:endParaRPr lang="en-GB" sz="2000" dirty="0"/>
          </a:p>
          <a:p>
            <a:pPr lvl="0">
              <a:buNone/>
            </a:pPr>
            <a:endParaRPr lang="en-GB" sz="2000" dirty="0"/>
          </a:p>
          <a:p>
            <a:pPr lvl="0">
              <a:buNone/>
            </a:pPr>
            <a:endParaRPr lang="en-GB" sz="2000" dirty="0" smtClean="0"/>
          </a:p>
          <a:p>
            <a:pPr lvl="0">
              <a:buNone/>
            </a:pPr>
            <a:endParaRPr lang="en-GB" sz="2000" dirty="0"/>
          </a:p>
          <a:p>
            <a:pPr lvl="0">
              <a:spcAft>
                <a:spcPts val="0"/>
              </a:spcAft>
              <a:buNone/>
            </a:pPr>
            <a:r>
              <a:rPr lang="en-GB" sz="2000" b="1" dirty="0"/>
              <a:t>UNCHARTED </a:t>
            </a:r>
            <a:r>
              <a:rPr lang="en-GB" sz="2000" b="1" dirty="0" smtClean="0"/>
              <a:t>aims</a:t>
            </a:r>
          </a:p>
          <a:p>
            <a:pPr>
              <a:spcAft>
                <a:spcPts val="0"/>
              </a:spcAft>
            </a:pPr>
            <a:r>
              <a:rPr lang="en-GB" sz="2000" dirty="0" smtClean="0"/>
              <a:t>to </a:t>
            </a:r>
            <a:r>
              <a:rPr lang="en-GB" sz="2000" dirty="0"/>
              <a:t>identify and contextualize the emergence and conformation of the values of culture in Europe from an interdisciplinary and pluralistic perspective</a:t>
            </a:r>
          </a:p>
          <a:p>
            <a:pPr lvl="0"/>
            <a:r>
              <a:rPr lang="en-GB" sz="2000" dirty="0" smtClean="0"/>
              <a:t>to </a:t>
            </a:r>
            <a:r>
              <a:rPr lang="en-GB" sz="2000" dirty="0"/>
              <a:t>provide analytical and methodological tools to understand, measure and analyse the value of culture in Europe from a pluralistic sense.</a:t>
            </a:r>
          </a:p>
        </p:txBody>
      </p:sp>
      <p:sp>
        <p:nvSpPr>
          <p:cNvPr id="4" name="CasellaDiTesto 3"/>
          <p:cNvSpPr txBox="1"/>
          <p:nvPr/>
        </p:nvSpPr>
        <p:spPr>
          <a:xfrm>
            <a:off x="468000" y="3147788"/>
            <a:ext cx="8604760" cy="610200"/>
          </a:xfrm>
          <a:prstGeom prst="rect">
            <a:avLst/>
          </a:prstGeom>
          <a:noFill/>
          <a:ln>
            <a:noFill/>
          </a:ln>
        </p:spPr>
        <p:txBody>
          <a:bodyPr lIns="0" tIns="0" rIns="0" bIns="0"/>
          <a:lstStyle>
            <a:defPPr marL="432000" marR="0" lvl="0" indent="-324000">
              <a:spcBef>
                <a:spcPts val="0"/>
              </a:spcBef>
              <a:spcAft>
                <a:spcPts val="1414"/>
              </a:spcAft>
              <a:buSzPct val="45000"/>
              <a:buFont typeface="StarSymbol"/>
              <a:buNone/>
              <a:defRPr lang="en-GB"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4"/>
              </a:spcAft>
              <a:buSzPct val="45000"/>
              <a:buFont typeface="StarSymbol"/>
              <a:buChar char="●"/>
              <a:defRPr lang="en-GB"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en-GB"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en-GB"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en-GB"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9pPr>
          </a:lstStyle>
          <a:p>
            <a:pPr lvl="0" algn="ctr" rtl="0" hangingPunct="0">
              <a:buNone/>
              <a:tabLst/>
            </a:pPr>
            <a:r>
              <a:rPr lang="en-GB" sz="2400" b="1" dirty="0" smtClean="0">
                <a:solidFill>
                  <a:srgbClr val="C00000"/>
                </a:solidFill>
              </a:rPr>
              <a:t>However, often, the </a:t>
            </a:r>
            <a:r>
              <a:rPr lang="en-GB" sz="2400" b="1" dirty="0">
                <a:solidFill>
                  <a:srgbClr val="C00000"/>
                </a:solidFill>
              </a:rPr>
              <a:t>plural strategic value of culture is obscured by </a:t>
            </a:r>
            <a:r>
              <a:rPr lang="en-GB" sz="2400" b="1" dirty="0" smtClean="0">
                <a:solidFill>
                  <a:srgbClr val="C00000"/>
                </a:solidFill>
              </a:rPr>
              <a:t>the economic </a:t>
            </a:r>
            <a:r>
              <a:rPr lang="en-GB" sz="2400" b="1" dirty="0">
                <a:solidFill>
                  <a:srgbClr val="C00000"/>
                </a:solidFill>
              </a:rPr>
              <a:t>perspective</a:t>
            </a:r>
          </a:p>
        </p:txBody>
      </p:sp>
      <p:pic>
        <p:nvPicPr>
          <p:cNvPr id="5" name="Immagine 4"/>
          <p:cNvPicPr>
            <a:picLocks noChangeAspect="1"/>
          </p:cNvPicPr>
          <p:nvPr/>
        </p:nvPicPr>
        <p:blipFill>
          <a:blip r:embed="rId3" cstate="print">
            <a:alphaModFix/>
            <a:lum/>
          </a:blip>
          <a:srcRect/>
          <a:stretch>
            <a:fillRect/>
          </a:stretch>
        </p:blipFill>
        <p:spPr>
          <a:xfrm>
            <a:off x="7920000" y="6983999"/>
            <a:ext cx="2160000" cy="543600"/>
          </a:xfrm>
          <a:prstGeom prst="rect">
            <a:avLst/>
          </a:prstGeom>
          <a:noFill/>
          <a:ln>
            <a:noFill/>
          </a:ln>
        </p:spPr>
      </p:pic>
      <p:sp>
        <p:nvSpPr>
          <p:cNvPr id="7" name="CasellaDiTesto 6"/>
          <p:cNvSpPr txBox="1"/>
          <p:nvPr/>
        </p:nvSpPr>
        <p:spPr>
          <a:xfrm>
            <a:off x="844199" y="6751080"/>
            <a:ext cx="4735800" cy="682200"/>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GB" sz="1050" b="0" i="0" u="none" strike="noStrike" kern="1200" dirty="0">
              <a:ln>
                <a:noFill/>
              </a:ln>
              <a:latin typeface="Arial" pitchFamily="18"/>
              <a:ea typeface="Microsoft YaHei" pitchFamily="2"/>
              <a:cs typeface="Lucida Sans" pitchFamily="2"/>
            </a:endParaRPr>
          </a:p>
        </p:txBody>
      </p:sp>
      <p:pic>
        <p:nvPicPr>
          <p:cNvPr id="8" name="Immagine 7"/>
          <p:cNvPicPr>
            <a:picLocks noChangeAspect="1"/>
          </p:cNvPicPr>
          <p:nvPr/>
        </p:nvPicPr>
        <p:blipFill>
          <a:blip r:embed="rId4" cstate="print">
            <a:alphaModFix/>
            <a:lum/>
          </a:blip>
          <a:srcRect/>
          <a:stretch>
            <a:fillRect/>
          </a:stretch>
        </p:blipFill>
        <p:spPr>
          <a:xfrm>
            <a:off x="144000" y="180000"/>
            <a:ext cx="676800" cy="827999"/>
          </a:xfrm>
          <a:prstGeom prst="rect">
            <a:avLst/>
          </a:prstGeom>
          <a:noFill/>
          <a:ln>
            <a:noFill/>
          </a:ln>
        </p:spPr>
      </p:pic>
      <p:pic>
        <p:nvPicPr>
          <p:cNvPr id="11" name="Immagine 10"/>
          <p:cNvPicPr>
            <a:picLocks noChangeAspect="1"/>
          </p:cNvPicPr>
          <p:nvPr/>
        </p:nvPicPr>
        <p:blipFill>
          <a:blip r:embed="rId5" cstate="print">
            <a:alphaModFix/>
            <a:lum/>
          </a:blip>
          <a:srcRect/>
          <a:stretch>
            <a:fillRect/>
          </a:stretch>
        </p:blipFill>
        <p:spPr>
          <a:xfrm>
            <a:off x="108000" y="6696000"/>
            <a:ext cx="792000" cy="792000"/>
          </a:xfrm>
          <a:prstGeom prst="rect">
            <a:avLst/>
          </a:prstGeom>
          <a:noFill/>
          <a:ln>
            <a:noFill/>
          </a:ln>
        </p:spPr>
      </p:pic>
      <p:sp>
        <p:nvSpPr>
          <p:cNvPr id="12" name="CasellaDiTesto 11"/>
          <p:cNvSpPr txBox="1"/>
          <p:nvPr/>
        </p:nvSpPr>
        <p:spPr>
          <a:xfrm>
            <a:off x="863848" y="6732165"/>
            <a:ext cx="3816424" cy="707886"/>
          </a:xfrm>
          <a:prstGeom prst="rect">
            <a:avLst/>
          </a:prstGeom>
          <a:noFill/>
        </p:spPr>
        <p:txBody>
          <a:bodyPr wrap="square" rtlCol="0">
            <a:spAutoFit/>
          </a:bodyPr>
          <a:lstStyle/>
          <a:p>
            <a:pPr lvl="0"/>
            <a:r>
              <a:rPr lang="en-GB" sz="800" dirty="0">
                <a:latin typeface="Arial" pitchFamily="18"/>
                <a:ea typeface="Microsoft YaHei" pitchFamily="2"/>
                <a:cs typeface="Lucida Sans" pitchFamily="2"/>
              </a:rPr>
              <a:t>UNCHARTED project has received funding from the European Union’s Horizon 2020 research and innovation programme, </a:t>
            </a:r>
            <a:r>
              <a:rPr lang="en-GB" sz="800" dirty="0" smtClean="0">
                <a:latin typeface="Arial" pitchFamily="18"/>
                <a:ea typeface="Microsoft YaHei" pitchFamily="2"/>
                <a:cs typeface="Lucida Sans" pitchFamily="2"/>
              </a:rPr>
              <a:t> under </a:t>
            </a:r>
            <a:r>
              <a:rPr lang="en-GB" sz="800" dirty="0">
                <a:latin typeface="Arial" pitchFamily="18"/>
                <a:ea typeface="Microsoft YaHei" pitchFamily="2"/>
                <a:cs typeface="Lucida Sans" pitchFamily="2"/>
              </a:rPr>
              <a:t>grant agreement No 870793. </a:t>
            </a:r>
            <a:endParaRPr lang="en-GB" sz="800" dirty="0" smtClean="0">
              <a:latin typeface="Arial" pitchFamily="18"/>
              <a:ea typeface="Microsoft YaHei" pitchFamily="2"/>
              <a:cs typeface="Lucida Sans" pitchFamily="2"/>
            </a:endParaRPr>
          </a:p>
          <a:p>
            <a:pPr lvl="0"/>
            <a:r>
              <a:rPr lang="en-GB" sz="800" dirty="0" smtClean="0">
                <a:latin typeface="Arial" pitchFamily="18"/>
                <a:ea typeface="Microsoft YaHei" pitchFamily="2"/>
                <a:cs typeface="Lucida Sans" pitchFamily="2"/>
              </a:rPr>
              <a:t>The </a:t>
            </a:r>
            <a:r>
              <a:rPr lang="en-GB" sz="800" dirty="0">
                <a:latin typeface="Arial" pitchFamily="18"/>
                <a:ea typeface="Microsoft YaHei" pitchFamily="2"/>
                <a:cs typeface="Lucida Sans" pitchFamily="2"/>
              </a:rPr>
              <a:t>sole responsibility for the content of this website lies with the UNCHARTED project.</a:t>
            </a:r>
          </a:p>
          <a:p>
            <a:endParaRPr lang="it-IT" sz="8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03999" y="13320"/>
            <a:ext cx="9071640" cy="126216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a:t>Project Area of work</a:t>
            </a:r>
          </a:p>
        </p:txBody>
      </p:sp>
      <p:sp>
        <p:nvSpPr>
          <p:cNvPr id="3" name="Segnaposto testo 2"/>
          <p:cNvSpPr txBox="1">
            <a:spLocks noGrp="1"/>
          </p:cNvSpPr>
          <p:nvPr>
            <p:ph type="body" idx="4294967295"/>
          </p:nvPr>
        </p:nvSpPr>
        <p:spPr>
          <a:xfrm>
            <a:off x="503999" y="1152000"/>
            <a:ext cx="9071640" cy="677108"/>
          </a:xfrm>
        </p:spPr>
        <p:txBody>
          <a:bodyPr>
            <a:spAutoFit/>
          </a:bodyPr>
          <a:lstStyle>
            <a:defPPr marL="432000" marR="0" lvl="0" indent="-324000">
              <a:spcBef>
                <a:spcPts val="0"/>
              </a:spcBef>
              <a:spcAft>
                <a:spcPts val="1414"/>
              </a:spcAft>
              <a:buSzPct val="45000"/>
              <a:buFont typeface="StarSymbol"/>
              <a:buNone/>
              <a:defRPr lang="en-GB"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4"/>
              </a:spcAft>
              <a:buSzPct val="45000"/>
              <a:buFont typeface="StarSymbol"/>
              <a:buChar char="●"/>
              <a:defRPr lang="en-GB"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en-GB"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en-GB"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en-GB"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9pPr>
          </a:lstStyle>
          <a:p>
            <a:pPr marL="87313" lvl="0" indent="0">
              <a:buNone/>
            </a:pPr>
            <a:r>
              <a:rPr lang="en-GB" sz="2200" dirty="0"/>
              <a:t>UNCHARTED distinguishes three main areas and three types of fundamental actors in the value dynamics of culture:</a:t>
            </a:r>
          </a:p>
        </p:txBody>
      </p:sp>
      <p:pic>
        <p:nvPicPr>
          <p:cNvPr id="4" name="Immagine 3"/>
          <p:cNvPicPr>
            <a:picLocks noChangeAspect="1"/>
          </p:cNvPicPr>
          <p:nvPr/>
        </p:nvPicPr>
        <p:blipFill>
          <a:blip r:embed="rId3" cstate="print">
            <a:alphaModFix/>
            <a:lum/>
          </a:blip>
          <a:srcRect/>
          <a:stretch>
            <a:fillRect/>
          </a:stretch>
        </p:blipFill>
        <p:spPr>
          <a:xfrm>
            <a:off x="24360" y="2967788"/>
            <a:ext cx="5495400" cy="2285640"/>
          </a:xfrm>
          <a:prstGeom prst="rect">
            <a:avLst/>
          </a:prstGeom>
          <a:noFill/>
          <a:ln>
            <a:noFill/>
          </a:ln>
        </p:spPr>
      </p:pic>
      <p:sp>
        <p:nvSpPr>
          <p:cNvPr id="5" name="Segnaposto testo 4"/>
          <p:cNvSpPr txBox="1">
            <a:spLocks noGrp="1"/>
          </p:cNvSpPr>
          <p:nvPr>
            <p:ph type="body" idx="4294967295"/>
          </p:nvPr>
        </p:nvSpPr>
        <p:spPr>
          <a:xfrm>
            <a:off x="5328343" y="1941430"/>
            <a:ext cx="4751115" cy="2864832"/>
          </a:xfrm>
        </p:spPr>
        <p:txBody>
          <a:bodyPr/>
          <a:lstStyle>
            <a:defPPr marL="432000" marR="0" lvl="0" indent="-324000">
              <a:spcBef>
                <a:spcPts val="0"/>
              </a:spcBef>
              <a:spcAft>
                <a:spcPts val="1414"/>
              </a:spcAft>
              <a:buSzPct val="45000"/>
              <a:buFont typeface="StarSymbol"/>
              <a:buNone/>
              <a:defRPr lang="en-GB"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4"/>
              </a:spcAft>
              <a:buSzPct val="45000"/>
              <a:buFont typeface="StarSymbol"/>
              <a:buChar char="●"/>
              <a:defRPr lang="en-GB"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en-GB"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en-GB"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en-GB"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9pPr>
          </a:lstStyle>
          <a:p>
            <a:pPr marL="565150" lvl="0" indent="-204788">
              <a:buFont typeface="+mj-lt"/>
              <a:buAutoNum type="arabicPeriod"/>
            </a:pPr>
            <a:r>
              <a:rPr lang="en-GB" sz="1900" dirty="0" smtClean="0"/>
              <a:t>the </a:t>
            </a:r>
            <a:r>
              <a:rPr lang="en-GB" sz="1900" dirty="0"/>
              <a:t>field of cultural participation, in which citizenship is the protagonist;</a:t>
            </a:r>
          </a:p>
          <a:p>
            <a:pPr marL="565150" lvl="0" indent="-204788">
              <a:buFont typeface="+mj-lt"/>
              <a:buAutoNum type="arabicPeriod"/>
            </a:pPr>
            <a:r>
              <a:rPr lang="en-GB" sz="1900" dirty="0" smtClean="0"/>
              <a:t>the </a:t>
            </a:r>
            <a:r>
              <a:rPr lang="en-GB" sz="1900" dirty="0"/>
              <a:t>field of cultural production and heritage, where the professionals of creation and preservation take the initiative;</a:t>
            </a:r>
          </a:p>
          <a:p>
            <a:pPr marL="565150" lvl="0" indent="-204788">
              <a:buFont typeface="+mj-lt"/>
              <a:buAutoNum type="arabicPeriod"/>
            </a:pPr>
            <a:r>
              <a:rPr lang="en-GB" sz="1900" dirty="0" smtClean="0"/>
              <a:t>the </a:t>
            </a:r>
            <a:r>
              <a:rPr lang="en-GB" sz="1900" dirty="0"/>
              <a:t>field of cultural administration, where the experts and politicians decide.</a:t>
            </a:r>
          </a:p>
        </p:txBody>
      </p:sp>
      <p:sp>
        <p:nvSpPr>
          <p:cNvPr id="6" name="Segnaposto testo 5"/>
          <p:cNvSpPr txBox="1">
            <a:spLocks noGrp="1"/>
          </p:cNvSpPr>
          <p:nvPr>
            <p:ph type="body" idx="4294967295"/>
          </p:nvPr>
        </p:nvSpPr>
        <p:spPr>
          <a:xfrm>
            <a:off x="503999" y="5489411"/>
            <a:ext cx="9071640" cy="1315440"/>
          </a:xfrm>
        </p:spPr>
        <p:txBody>
          <a:bodyPr/>
          <a:lstStyle>
            <a:defPPr marL="432000" marR="0" lvl="0" indent="-324000">
              <a:spcBef>
                <a:spcPts val="0"/>
              </a:spcBef>
              <a:spcAft>
                <a:spcPts val="1414"/>
              </a:spcAft>
              <a:buSzPct val="45000"/>
              <a:buFont typeface="StarSymbol"/>
              <a:buNone/>
              <a:defRPr lang="en-GB"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4"/>
              </a:spcAft>
              <a:buSzPct val="45000"/>
              <a:buFont typeface="StarSymbol"/>
              <a:buChar char="●"/>
              <a:defRPr lang="en-GB"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en-GB"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en-GB"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en-GB"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9pPr>
          </a:lstStyle>
          <a:p>
            <a:pPr marL="87313" indent="0">
              <a:buNone/>
            </a:pPr>
            <a:r>
              <a:rPr lang="en-GB" sz="2200" dirty="0"/>
              <a:t>These three areas and this basic typology of actors are the starting point to structure the </a:t>
            </a:r>
            <a:r>
              <a:rPr lang="en-GB" sz="2200" dirty="0"/>
              <a:t>evaluative dynamic of values: </a:t>
            </a:r>
            <a:r>
              <a:rPr lang="en-GB" sz="2200" dirty="0"/>
              <a:t>the emergence of values, the configuration of a value order and the political impulse of values.</a:t>
            </a:r>
          </a:p>
        </p:txBody>
      </p:sp>
      <p:pic>
        <p:nvPicPr>
          <p:cNvPr id="7" name="Immagine 6"/>
          <p:cNvPicPr>
            <a:picLocks noChangeAspect="1"/>
          </p:cNvPicPr>
          <p:nvPr/>
        </p:nvPicPr>
        <p:blipFill>
          <a:blip r:embed="rId4" cstate="print">
            <a:alphaModFix/>
            <a:lum/>
          </a:blip>
          <a:srcRect/>
          <a:stretch>
            <a:fillRect/>
          </a:stretch>
        </p:blipFill>
        <p:spPr>
          <a:xfrm>
            <a:off x="7920000" y="6983999"/>
            <a:ext cx="2160000" cy="543600"/>
          </a:xfrm>
          <a:prstGeom prst="rect">
            <a:avLst/>
          </a:prstGeom>
          <a:noFill/>
          <a:ln>
            <a:noFill/>
          </a:ln>
        </p:spPr>
      </p:pic>
      <p:pic>
        <p:nvPicPr>
          <p:cNvPr id="10" name="Immagine 9"/>
          <p:cNvPicPr>
            <a:picLocks noChangeAspect="1"/>
          </p:cNvPicPr>
          <p:nvPr/>
        </p:nvPicPr>
        <p:blipFill>
          <a:blip r:embed="rId5" cstate="print">
            <a:alphaModFix/>
            <a:lum/>
          </a:blip>
          <a:srcRect/>
          <a:stretch>
            <a:fillRect/>
          </a:stretch>
        </p:blipFill>
        <p:spPr>
          <a:xfrm>
            <a:off x="144000" y="180000"/>
            <a:ext cx="676800" cy="827999"/>
          </a:xfrm>
          <a:prstGeom prst="rect">
            <a:avLst/>
          </a:prstGeom>
          <a:noFill/>
          <a:ln>
            <a:noFill/>
          </a:ln>
        </p:spPr>
      </p:pic>
      <p:pic>
        <p:nvPicPr>
          <p:cNvPr id="13" name="Immagine 12"/>
          <p:cNvPicPr>
            <a:picLocks noChangeAspect="1"/>
          </p:cNvPicPr>
          <p:nvPr/>
        </p:nvPicPr>
        <p:blipFill>
          <a:blip r:embed="rId6" cstate="print">
            <a:alphaModFix/>
            <a:lum/>
          </a:blip>
          <a:srcRect/>
          <a:stretch>
            <a:fillRect/>
          </a:stretch>
        </p:blipFill>
        <p:spPr>
          <a:xfrm>
            <a:off x="108000" y="6696000"/>
            <a:ext cx="792000" cy="792000"/>
          </a:xfrm>
          <a:prstGeom prst="rect">
            <a:avLst/>
          </a:prstGeom>
          <a:noFill/>
          <a:ln>
            <a:noFill/>
          </a:ln>
        </p:spPr>
      </p:pic>
      <p:sp>
        <p:nvSpPr>
          <p:cNvPr id="14" name="CasellaDiTesto 13"/>
          <p:cNvSpPr txBox="1"/>
          <p:nvPr/>
        </p:nvSpPr>
        <p:spPr>
          <a:xfrm>
            <a:off x="863848" y="6732165"/>
            <a:ext cx="3816424" cy="707886"/>
          </a:xfrm>
          <a:prstGeom prst="rect">
            <a:avLst/>
          </a:prstGeom>
          <a:noFill/>
        </p:spPr>
        <p:txBody>
          <a:bodyPr wrap="square" rtlCol="0">
            <a:spAutoFit/>
          </a:bodyPr>
          <a:lstStyle/>
          <a:p>
            <a:pPr lvl="0"/>
            <a:r>
              <a:rPr lang="en-GB" sz="800" dirty="0">
                <a:latin typeface="Arial" pitchFamily="18"/>
                <a:ea typeface="Microsoft YaHei" pitchFamily="2"/>
                <a:cs typeface="Lucida Sans" pitchFamily="2"/>
              </a:rPr>
              <a:t>UNCHARTED project has received funding from the European Union’s Horizon 2020 research and innovation programme, </a:t>
            </a:r>
            <a:r>
              <a:rPr lang="en-GB" sz="800" dirty="0" smtClean="0">
                <a:latin typeface="Arial" pitchFamily="18"/>
                <a:ea typeface="Microsoft YaHei" pitchFamily="2"/>
                <a:cs typeface="Lucida Sans" pitchFamily="2"/>
              </a:rPr>
              <a:t> under </a:t>
            </a:r>
            <a:r>
              <a:rPr lang="en-GB" sz="800" dirty="0">
                <a:latin typeface="Arial" pitchFamily="18"/>
                <a:ea typeface="Microsoft YaHei" pitchFamily="2"/>
                <a:cs typeface="Lucida Sans" pitchFamily="2"/>
              </a:rPr>
              <a:t>grant agreement No 870793. </a:t>
            </a:r>
            <a:endParaRPr lang="en-GB" sz="800" dirty="0" smtClean="0">
              <a:latin typeface="Arial" pitchFamily="18"/>
              <a:ea typeface="Microsoft YaHei" pitchFamily="2"/>
              <a:cs typeface="Lucida Sans" pitchFamily="2"/>
            </a:endParaRPr>
          </a:p>
          <a:p>
            <a:pPr lvl="0"/>
            <a:r>
              <a:rPr lang="en-GB" sz="800" dirty="0" smtClean="0">
                <a:latin typeface="Arial" pitchFamily="18"/>
                <a:ea typeface="Microsoft YaHei" pitchFamily="2"/>
                <a:cs typeface="Lucida Sans" pitchFamily="2"/>
              </a:rPr>
              <a:t>The </a:t>
            </a:r>
            <a:r>
              <a:rPr lang="en-GB" sz="800" dirty="0">
                <a:latin typeface="Arial" pitchFamily="18"/>
                <a:ea typeface="Microsoft YaHei" pitchFamily="2"/>
                <a:cs typeface="Lucida Sans" pitchFamily="2"/>
              </a:rPr>
              <a:t>sole responsibility for the content of this website lies with the UNCHARTED project.</a:t>
            </a:r>
          </a:p>
          <a:p>
            <a:endParaRPr lang="it-IT" sz="8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03999" y="13320"/>
            <a:ext cx="9071640" cy="126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a:t>Project Outcomes</a:t>
            </a:r>
          </a:p>
        </p:txBody>
      </p:sp>
      <p:sp>
        <p:nvSpPr>
          <p:cNvPr id="3" name="Segnaposto testo 2"/>
          <p:cNvSpPr txBox="1">
            <a:spLocks noGrp="1"/>
          </p:cNvSpPr>
          <p:nvPr>
            <p:ph type="body" idx="4294967295"/>
          </p:nvPr>
        </p:nvSpPr>
        <p:spPr>
          <a:xfrm>
            <a:off x="503999" y="1152000"/>
            <a:ext cx="9071640" cy="3749760"/>
          </a:xfrm>
        </p:spPr>
        <p:txBody>
          <a:bodyPr/>
          <a:lstStyle>
            <a:defPPr marL="432000" marR="0" lvl="0" indent="-324000">
              <a:spcBef>
                <a:spcPts val="0"/>
              </a:spcBef>
              <a:spcAft>
                <a:spcPts val="1414"/>
              </a:spcAft>
              <a:buSzPct val="45000"/>
              <a:buFont typeface="StarSymbol"/>
              <a:buNone/>
              <a:defRPr lang="en-GB"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4"/>
              </a:spcAft>
              <a:buSzPct val="45000"/>
              <a:buFont typeface="StarSymbol"/>
              <a:buChar char="●"/>
              <a:defRPr lang="en-GB"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en-GB"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en-GB"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en-GB"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9pPr>
          </a:lstStyle>
          <a:p>
            <a:pPr marL="87313" lvl="0" indent="0">
              <a:buNone/>
            </a:pPr>
            <a:r>
              <a:rPr lang="en-GB" sz="2000" dirty="0">
                <a:latin typeface="Arial" pitchFamily="34"/>
              </a:rPr>
              <a:t>UNCHARTED will deliver a set of instruments to share </a:t>
            </a:r>
            <a:r>
              <a:rPr lang="en-GB" sz="2000" dirty="0">
                <a:latin typeface="Arial" pitchFamily="34"/>
              </a:rPr>
              <a:t>t</a:t>
            </a:r>
            <a:r>
              <a:rPr lang="en-GB" sz="2000" dirty="0" smtClean="0">
                <a:latin typeface="Arial" pitchFamily="34"/>
              </a:rPr>
              <a:t>he results of its investigation:</a:t>
            </a:r>
            <a:endParaRPr lang="en-GB" sz="2000" dirty="0">
              <a:latin typeface="Arial" pitchFamily="34"/>
            </a:endParaRPr>
          </a:p>
          <a:p>
            <a:r>
              <a:rPr lang="en-GB" sz="2000" dirty="0" smtClean="0">
                <a:latin typeface="Arial" pitchFamily="34"/>
              </a:rPr>
              <a:t>Policy </a:t>
            </a:r>
            <a:r>
              <a:rPr lang="en-GB" sz="2000" dirty="0">
                <a:latin typeface="Arial" pitchFamily="34"/>
              </a:rPr>
              <a:t>briefs and recommendations for the use of policy </a:t>
            </a:r>
            <a:r>
              <a:rPr lang="en-GB" sz="2000" dirty="0" smtClean="0">
                <a:latin typeface="Arial" pitchFamily="34"/>
              </a:rPr>
              <a:t>makers</a:t>
            </a:r>
            <a:endParaRPr lang="en-GB" sz="2000" dirty="0">
              <a:latin typeface="Arial" pitchFamily="34"/>
            </a:endParaRPr>
          </a:p>
          <a:p>
            <a:r>
              <a:rPr lang="en-GB" sz="2000" dirty="0" smtClean="0">
                <a:latin typeface="Arial" pitchFamily="34"/>
              </a:rPr>
              <a:t>Guidelines </a:t>
            </a:r>
            <a:r>
              <a:rPr lang="en-GB" sz="2000" dirty="0">
                <a:latin typeface="Arial" pitchFamily="34"/>
              </a:rPr>
              <a:t>and examples of best practices for communities engaged with production, management and use of </a:t>
            </a:r>
            <a:r>
              <a:rPr lang="en-GB" sz="2000" dirty="0" smtClean="0">
                <a:latin typeface="Arial" pitchFamily="34"/>
              </a:rPr>
              <a:t>culture</a:t>
            </a:r>
            <a:endParaRPr lang="en-GB" sz="2000" dirty="0">
              <a:latin typeface="Arial" pitchFamily="34"/>
            </a:endParaRPr>
          </a:p>
          <a:p>
            <a:r>
              <a:rPr lang="en-GB" sz="2000" dirty="0" smtClean="0">
                <a:latin typeface="Arial" pitchFamily="34"/>
              </a:rPr>
              <a:t>Case </a:t>
            </a:r>
            <a:r>
              <a:rPr lang="en-GB" sz="2000" dirty="0">
                <a:latin typeface="Arial" pitchFamily="34"/>
              </a:rPr>
              <a:t>studies, scientific papers and a wide range of practical resources made available to </a:t>
            </a:r>
            <a:r>
              <a:rPr lang="en-GB" sz="2000" dirty="0" smtClean="0">
                <a:latin typeface="Arial" pitchFamily="34"/>
              </a:rPr>
              <a:t>researchers</a:t>
            </a:r>
            <a:endParaRPr lang="en-GB" sz="2000" dirty="0">
              <a:latin typeface="Arial" pitchFamily="34"/>
            </a:endParaRPr>
          </a:p>
          <a:p>
            <a:r>
              <a:rPr lang="en-GB" sz="2000" dirty="0" smtClean="0">
                <a:latin typeface="Arial" pitchFamily="34"/>
              </a:rPr>
              <a:t>The </a:t>
            </a:r>
            <a:r>
              <a:rPr lang="en-GB" sz="2000" dirty="0">
                <a:latin typeface="Arial" pitchFamily="34"/>
              </a:rPr>
              <a:t>UNCHARTED </a:t>
            </a:r>
            <a:r>
              <a:rPr lang="en-GB" sz="2000" dirty="0" smtClean="0">
                <a:latin typeface="Arial" pitchFamily="34"/>
              </a:rPr>
              <a:t>book</a:t>
            </a:r>
          </a:p>
          <a:p>
            <a:r>
              <a:rPr lang="en-GB" sz="2000" dirty="0" smtClean="0">
                <a:latin typeface="Arial" pitchFamily="34"/>
              </a:rPr>
              <a:t>The plan for a major event open to the whole UNCHARTED community, to be organised after the successful conclusion of the EU funded period</a:t>
            </a:r>
            <a:endParaRPr lang="en-GB" sz="2000" dirty="0">
              <a:latin typeface="Arial" pitchFamily="34"/>
            </a:endParaRPr>
          </a:p>
          <a:p>
            <a:pPr lvl="0">
              <a:buNone/>
            </a:pPr>
            <a:r>
              <a:rPr lang="en-GB" sz="2000" dirty="0">
                <a:solidFill>
                  <a:srgbClr val="FF0000"/>
                </a:solidFill>
                <a:latin typeface="Arial" pitchFamily="34"/>
              </a:rPr>
              <a:t>       </a:t>
            </a:r>
          </a:p>
        </p:txBody>
      </p:sp>
      <p:pic>
        <p:nvPicPr>
          <p:cNvPr id="4" name="Immagine 3"/>
          <p:cNvPicPr>
            <a:picLocks noChangeAspect="1"/>
          </p:cNvPicPr>
          <p:nvPr/>
        </p:nvPicPr>
        <p:blipFill>
          <a:blip r:embed="rId3" cstate="print">
            <a:alphaModFix/>
            <a:lum/>
          </a:blip>
          <a:srcRect/>
          <a:stretch>
            <a:fillRect/>
          </a:stretch>
        </p:blipFill>
        <p:spPr>
          <a:xfrm>
            <a:off x="7920000" y="6983999"/>
            <a:ext cx="2160000" cy="543600"/>
          </a:xfrm>
          <a:prstGeom prst="rect">
            <a:avLst/>
          </a:prstGeom>
          <a:noFill/>
          <a:ln>
            <a:noFill/>
          </a:ln>
        </p:spPr>
      </p:pic>
      <p:pic>
        <p:nvPicPr>
          <p:cNvPr id="7" name="Immagine 6"/>
          <p:cNvPicPr>
            <a:picLocks noChangeAspect="1"/>
          </p:cNvPicPr>
          <p:nvPr/>
        </p:nvPicPr>
        <p:blipFill>
          <a:blip r:embed="rId4" cstate="print">
            <a:alphaModFix/>
            <a:lum/>
          </a:blip>
          <a:srcRect/>
          <a:stretch>
            <a:fillRect/>
          </a:stretch>
        </p:blipFill>
        <p:spPr>
          <a:xfrm>
            <a:off x="144000" y="180000"/>
            <a:ext cx="676800" cy="827999"/>
          </a:xfrm>
          <a:prstGeom prst="rect">
            <a:avLst/>
          </a:prstGeom>
          <a:noFill/>
          <a:ln>
            <a:noFill/>
          </a:ln>
        </p:spPr>
      </p:pic>
      <p:pic>
        <p:nvPicPr>
          <p:cNvPr id="10" name="Immagine 9"/>
          <p:cNvPicPr>
            <a:picLocks noChangeAspect="1"/>
          </p:cNvPicPr>
          <p:nvPr/>
        </p:nvPicPr>
        <p:blipFill>
          <a:blip r:embed="rId5" cstate="print">
            <a:alphaModFix/>
            <a:lum/>
          </a:blip>
          <a:srcRect/>
          <a:stretch>
            <a:fillRect/>
          </a:stretch>
        </p:blipFill>
        <p:spPr>
          <a:xfrm>
            <a:off x="108000" y="6696000"/>
            <a:ext cx="792000" cy="792000"/>
          </a:xfrm>
          <a:prstGeom prst="rect">
            <a:avLst/>
          </a:prstGeom>
          <a:noFill/>
          <a:ln>
            <a:noFill/>
          </a:ln>
        </p:spPr>
      </p:pic>
      <p:sp>
        <p:nvSpPr>
          <p:cNvPr id="11" name="CasellaDiTesto 10"/>
          <p:cNvSpPr txBox="1"/>
          <p:nvPr/>
        </p:nvSpPr>
        <p:spPr>
          <a:xfrm>
            <a:off x="863848" y="6732165"/>
            <a:ext cx="3816424" cy="707886"/>
          </a:xfrm>
          <a:prstGeom prst="rect">
            <a:avLst/>
          </a:prstGeom>
          <a:noFill/>
        </p:spPr>
        <p:txBody>
          <a:bodyPr wrap="square" rtlCol="0">
            <a:spAutoFit/>
          </a:bodyPr>
          <a:lstStyle/>
          <a:p>
            <a:pPr lvl="0"/>
            <a:r>
              <a:rPr lang="en-GB" sz="800" dirty="0">
                <a:latin typeface="Arial" pitchFamily="18"/>
                <a:ea typeface="Microsoft YaHei" pitchFamily="2"/>
                <a:cs typeface="Lucida Sans" pitchFamily="2"/>
              </a:rPr>
              <a:t>UNCHARTED project has received funding from the European Union’s Horizon 2020 research and innovation programme, </a:t>
            </a:r>
            <a:r>
              <a:rPr lang="en-GB" sz="800" dirty="0" smtClean="0">
                <a:latin typeface="Arial" pitchFamily="18"/>
                <a:ea typeface="Microsoft YaHei" pitchFamily="2"/>
                <a:cs typeface="Lucida Sans" pitchFamily="2"/>
              </a:rPr>
              <a:t> under </a:t>
            </a:r>
            <a:r>
              <a:rPr lang="en-GB" sz="800" dirty="0">
                <a:latin typeface="Arial" pitchFamily="18"/>
                <a:ea typeface="Microsoft YaHei" pitchFamily="2"/>
                <a:cs typeface="Lucida Sans" pitchFamily="2"/>
              </a:rPr>
              <a:t>grant agreement No 870793. </a:t>
            </a:r>
            <a:endParaRPr lang="en-GB" sz="800" dirty="0" smtClean="0">
              <a:latin typeface="Arial" pitchFamily="18"/>
              <a:ea typeface="Microsoft YaHei" pitchFamily="2"/>
              <a:cs typeface="Lucida Sans" pitchFamily="2"/>
            </a:endParaRPr>
          </a:p>
          <a:p>
            <a:pPr lvl="0"/>
            <a:r>
              <a:rPr lang="en-GB" sz="800" dirty="0" smtClean="0">
                <a:latin typeface="Arial" pitchFamily="18"/>
                <a:ea typeface="Microsoft YaHei" pitchFamily="2"/>
                <a:cs typeface="Lucida Sans" pitchFamily="2"/>
              </a:rPr>
              <a:t>The </a:t>
            </a:r>
            <a:r>
              <a:rPr lang="en-GB" sz="800" dirty="0">
                <a:latin typeface="Arial" pitchFamily="18"/>
                <a:ea typeface="Microsoft YaHei" pitchFamily="2"/>
                <a:cs typeface="Lucida Sans" pitchFamily="2"/>
              </a:rPr>
              <a:t>sole responsibility for the content of this website lies with the UNCHARTED project.</a:t>
            </a:r>
          </a:p>
          <a:p>
            <a:endParaRPr lang="it-IT" sz="8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03999" y="13320"/>
            <a:ext cx="9071640" cy="126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a:t>Project Methodology</a:t>
            </a:r>
          </a:p>
        </p:txBody>
      </p:sp>
      <p:sp>
        <p:nvSpPr>
          <p:cNvPr id="3" name="Segnaposto testo 2"/>
          <p:cNvSpPr txBox="1">
            <a:spLocks noGrp="1"/>
          </p:cNvSpPr>
          <p:nvPr>
            <p:ph type="body" idx="4294967295"/>
          </p:nvPr>
        </p:nvSpPr>
        <p:spPr>
          <a:xfrm>
            <a:off x="468000" y="1152000"/>
            <a:ext cx="9144360" cy="4989240"/>
          </a:xfrm>
        </p:spPr>
        <p:txBody>
          <a:bodyPr/>
          <a:lstStyle>
            <a:defPPr marL="432000" marR="0" lvl="0" indent="-324000">
              <a:spcBef>
                <a:spcPts val="0"/>
              </a:spcBef>
              <a:spcAft>
                <a:spcPts val="1414"/>
              </a:spcAft>
              <a:buSzPct val="45000"/>
              <a:buFont typeface="StarSymbol"/>
              <a:buNone/>
              <a:defRPr lang="en-GB"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4"/>
              </a:spcAft>
              <a:buSzPct val="45000"/>
              <a:buFont typeface="StarSymbol"/>
              <a:buChar char="●"/>
              <a:defRPr lang="en-GB"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en-GB"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en-GB"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en-GB"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en-GB" sz="2000" b="0" i="0" u="none" strike="noStrike" kern="1200">
                <a:ln>
                  <a:noFill/>
                </a:ln>
                <a:latin typeface="Arial" pitchFamily="18"/>
                <a:ea typeface="Microsoft YaHei" pitchFamily="2"/>
                <a:cs typeface="Lucida Sans" pitchFamily="2"/>
              </a:defRPr>
            </a:lvl9pPr>
          </a:lstStyle>
          <a:p>
            <a:pPr marL="87313" lvl="0" indent="0">
              <a:buNone/>
            </a:pPr>
            <a:r>
              <a:rPr lang="en-GB" sz="2200" dirty="0"/>
              <a:t>The work has been divided into 8 work packages, each of them with a </a:t>
            </a:r>
            <a:r>
              <a:rPr lang="en-GB" sz="2200" dirty="0" smtClean="0"/>
              <a:t>leader </a:t>
            </a:r>
            <a:r>
              <a:rPr lang="en-GB" sz="2200" dirty="0"/>
              <a:t>responsible for the tasks and deliverables associated with </a:t>
            </a:r>
            <a:r>
              <a:rPr lang="en-GB" sz="2200" dirty="0" smtClean="0"/>
              <a:t>the WP.</a:t>
            </a:r>
            <a:endParaRPr lang="en-GB" sz="2200" dirty="0"/>
          </a:p>
        </p:txBody>
      </p:sp>
      <p:pic>
        <p:nvPicPr>
          <p:cNvPr id="4" name="Immagine 3"/>
          <p:cNvPicPr>
            <a:picLocks noChangeAspect="1"/>
          </p:cNvPicPr>
          <p:nvPr/>
        </p:nvPicPr>
        <p:blipFill>
          <a:blip r:embed="rId3" cstate="print">
            <a:alphaModFix/>
            <a:lum/>
          </a:blip>
          <a:srcRect t="5012"/>
          <a:stretch>
            <a:fillRect/>
          </a:stretch>
        </p:blipFill>
        <p:spPr>
          <a:xfrm>
            <a:off x="215776" y="1886703"/>
            <a:ext cx="9216720" cy="4783679"/>
          </a:xfrm>
          <a:prstGeom prst="rect">
            <a:avLst/>
          </a:prstGeom>
          <a:noFill/>
          <a:ln>
            <a:noFill/>
          </a:ln>
        </p:spPr>
      </p:pic>
      <p:pic>
        <p:nvPicPr>
          <p:cNvPr id="5" name="Immagine 4"/>
          <p:cNvPicPr>
            <a:picLocks noChangeAspect="1"/>
          </p:cNvPicPr>
          <p:nvPr/>
        </p:nvPicPr>
        <p:blipFill>
          <a:blip r:embed="rId4" cstate="print">
            <a:alphaModFix/>
            <a:lum/>
          </a:blip>
          <a:srcRect/>
          <a:stretch>
            <a:fillRect/>
          </a:stretch>
        </p:blipFill>
        <p:spPr>
          <a:xfrm>
            <a:off x="7920000" y="6983999"/>
            <a:ext cx="2160000" cy="543600"/>
          </a:xfrm>
          <a:prstGeom prst="rect">
            <a:avLst/>
          </a:prstGeom>
          <a:noFill/>
          <a:ln>
            <a:noFill/>
          </a:ln>
        </p:spPr>
      </p:pic>
      <p:pic>
        <p:nvPicPr>
          <p:cNvPr id="8" name="Immagine 7"/>
          <p:cNvPicPr>
            <a:picLocks noChangeAspect="1"/>
          </p:cNvPicPr>
          <p:nvPr/>
        </p:nvPicPr>
        <p:blipFill>
          <a:blip r:embed="rId5" cstate="print">
            <a:alphaModFix/>
            <a:lum/>
          </a:blip>
          <a:srcRect/>
          <a:stretch>
            <a:fillRect/>
          </a:stretch>
        </p:blipFill>
        <p:spPr>
          <a:xfrm>
            <a:off x="144000" y="180000"/>
            <a:ext cx="676800" cy="827999"/>
          </a:xfrm>
          <a:prstGeom prst="rect">
            <a:avLst/>
          </a:prstGeom>
          <a:noFill/>
          <a:ln>
            <a:noFill/>
          </a:ln>
        </p:spPr>
      </p:pic>
      <p:pic>
        <p:nvPicPr>
          <p:cNvPr id="11" name="Immagine 10"/>
          <p:cNvPicPr>
            <a:picLocks noChangeAspect="1"/>
          </p:cNvPicPr>
          <p:nvPr/>
        </p:nvPicPr>
        <p:blipFill>
          <a:blip r:embed="rId6" cstate="print">
            <a:alphaModFix/>
            <a:lum/>
          </a:blip>
          <a:srcRect/>
          <a:stretch>
            <a:fillRect/>
          </a:stretch>
        </p:blipFill>
        <p:spPr>
          <a:xfrm>
            <a:off x="108000" y="6696000"/>
            <a:ext cx="792000" cy="792000"/>
          </a:xfrm>
          <a:prstGeom prst="rect">
            <a:avLst/>
          </a:prstGeom>
          <a:noFill/>
          <a:ln>
            <a:noFill/>
          </a:ln>
        </p:spPr>
      </p:pic>
      <p:sp>
        <p:nvSpPr>
          <p:cNvPr id="12" name="CasellaDiTesto 11"/>
          <p:cNvSpPr txBox="1"/>
          <p:nvPr/>
        </p:nvSpPr>
        <p:spPr>
          <a:xfrm>
            <a:off x="863848" y="6732165"/>
            <a:ext cx="3816424" cy="707886"/>
          </a:xfrm>
          <a:prstGeom prst="rect">
            <a:avLst/>
          </a:prstGeom>
          <a:noFill/>
        </p:spPr>
        <p:txBody>
          <a:bodyPr wrap="square" rtlCol="0">
            <a:spAutoFit/>
          </a:bodyPr>
          <a:lstStyle/>
          <a:p>
            <a:pPr lvl="0"/>
            <a:r>
              <a:rPr lang="en-GB" sz="800" dirty="0">
                <a:latin typeface="Arial" pitchFamily="18"/>
                <a:ea typeface="Microsoft YaHei" pitchFamily="2"/>
                <a:cs typeface="Lucida Sans" pitchFamily="2"/>
              </a:rPr>
              <a:t>UNCHARTED project has received funding from the European Union’s Horizon 2020 research and innovation programme, </a:t>
            </a:r>
            <a:r>
              <a:rPr lang="en-GB" sz="800" dirty="0" smtClean="0">
                <a:latin typeface="Arial" pitchFamily="18"/>
                <a:ea typeface="Microsoft YaHei" pitchFamily="2"/>
                <a:cs typeface="Lucida Sans" pitchFamily="2"/>
              </a:rPr>
              <a:t> under </a:t>
            </a:r>
            <a:r>
              <a:rPr lang="en-GB" sz="800" dirty="0">
                <a:latin typeface="Arial" pitchFamily="18"/>
                <a:ea typeface="Microsoft YaHei" pitchFamily="2"/>
                <a:cs typeface="Lucida Sans" pitchFamily="2"/>
              </a:rPr>
              <a:t>grant agreement No 870793. </a:t>
            </a:r>
            <a:endParaRPr lang="en-GB" sz="800" dirty="0" smtClean="0">
              <a:latin typeface="Arial" pitchFamily="18"/>
              <a:ea typeface="Microsoft YaHei" pitchFamily="2"/>
              <a:cs typeface="Lucida Sans" pitchFamily="2"/>
            </a:endParaRPr>
          </a:p>
          <a:p>
            <a:pPr lvl="0"/>
            <a:r>
              <a:rPr lang="en-GB" sz="800" dirty="0" smtClean="0">
                <a:latin typeface="Arial" pitchFamily="18"/>
                <a:ea typeface="Microsoft YaHei" pitchFamily="2"/>
                <a:cs typeface="Lucida Sans" pitchFamily="2"/>
              </a:rPr>
              <a:t>The </a:t>
            </a:r>
            <a:r>
              <a:rPr lang="en-GB" sz="800" dirty="0">
                <a:latin typeface="Arial" pitchFamily="18"/>
                <a:ea typeface="Microsoft YaHei" pitchFamily="2"/>
                <a:cs typeface="Lucida Sans" pitchFamily="2"/>
              </a:rPr>
              <a:t>sole responsibility for the content of this website lies with the UNCHARTED project.</a:t>
            </a:r>
          </a:p>
          <a:p>
            <a:endParaRPr lang="it-IT" sz="8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719832" y="2555701"/>
            <a:ext cx="8640088" cy="1262160"/>
          </a:xfrm>
          <a:prstGeom prst="rect">
            <a:avLst/>
          </a:prstGeom>
          <a:noFill/>
          <a:ln>
            <a:noFill/>
          </a:ln>
        </p:spPr>
        <p:txBody>
          <a:bodyPr lIns="0" tIns="0" rIns="0" bIns="0" anchor="ctr"/>
          <a:lstStyle>
            <a:defPPr lvl="0">
              <a:buSzPct val="45000"/>
              <a:buFont typeface="StarSymbol"/>
              <a:buNone/>
              <a:defRPr/>
            </a:defPPr>
            <a:lvl1pPr lvl="0" algn="ctr" rtl="0" hangingPunct="0">
              <a:buSzPct val="45000"/>
              <a:buFont typeface="StarSymbol"/>
              <a:buChar char="●"/>
              <a:tabLst/>
              <a:defRPr lang="en-GB" sz="4400" b="0" i="0" u="none" strike="noStrike" kern="1200">
                <a:ln>
                  <a:noFill/>
                </a:ln>
                <a:latin typeface="Arial" pitchFamily="18"/>
                <a:ea typeface="Microsoft YaHei"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Font typeface="StarSymbol"/>
              <a:buNone/>
            </a:pPr>
            <a:r>
              <a:rPr lang="en-GB" sz="3600" dirty="0" smtClean="0">
                <a:solidFill>
                  <a:sysClr val="windowText" lastClr="000000"/>
                </a:solidFill>
              </a:rPr>
              <a:t>The research work packages</a:t>
            </a:r>
            <a:endParaRPr lang="en-GB" sz="3600" dirty="0">
              <a:solidFill>
                <a:sysClr val="windowText" lastClr="000000"/>
              </a:solidFill>
            </a:endParaRPr>
          </a:p>
        </p:txBody>
      </p:sp>
    </p:spTree>
    <p:extLst>
      <p:ext uri="{BB962C8B-B14F-4D97-AF65-F5344CB8AC3E}">
        <p14:creationId xmlns:p14="http://schemas.microsoft.com/office/powerpoint/2010/main" val="2127403778"/>
      </p:ext>
    </p:extLst>
  </p:cSld>
  <p:clrMapOvr>
    <a:masterClrMapping/>
  </p:clrMapOvr>
  <p:transition/>
</p:sld>
</file>

<file path=ppt/theme/theme1.xml><?xml version="1.0" encoding="utf-8"?>
<a:theme xmlns:a="http://schemas.openxmlformats.org/drawingml/2006/main" name="Predefini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1114</TotalTime>
  <Words>1773</Words>
  <Application>Microsoft Office PowerPoint</Application>
  <PresentationFormat>Personalizzato</PresentationFormat>
  <Paragraphs>150</Paragraphs>
  <Slides>15</Slides>
  <Notes>14</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15</vt:i4>
      </vt:variant>
    </vt:vector>
  </HeadingPairs>
  <TitlesOfParts>
    <vt:vector size="25" baseType="lpstr">
      <vt:lpstr>Lucida Sans</vt:lpstr>
      <vt:lpstr>Microsoft YaHei</vt:lpstr>
      <vt:lpstr>Microsoft YaHei UI</vt:lpstr>
      <vt:lpstr>StarSymbol</vt:lpstr>
      <vt:lpstr>Arial</vt:lpstr>
      <vt:lpstr>Calibri</vt:lpstr>
      <vt:lpstr>Lucida Sans Unicode</vt:lpstr>
      <vt:lpstr>Tahoma</vt:lpstr>
      <vt:lpstr>Times New Roman</vt:lpstr>
      <vt:lpstr>Predefinito</vt:lpstr>
      <vt:lpstr>UNCHARTED</vt:lpstr>
      <vt:lpstr>Project Identity Card</vt:lpstr>
      <vt:lpstr>Project Participants</vt:lpstr>
      <vt:lpstr>Project Objectives</vt:lpstr>
      <vt:lpstr>Project impact</vt:lpstr>
      <vt:lpstr>Project Area of work</vt:lpstr>
      <vt:lpstr>Project Outcomes</vt:lpstr>
      <vt:lpstr>Project Methodology</vt:lpstr>
      <vt:lpstr>Presentazione standard di PowerPoint</vt:lpstr>
      <vt:lpstr>WP1: Understanding the societal value of culture</vt:lpstr>
      <vt:lpstr>WP2: Identifying the emergence of values of culture</vt:lpstr>
      <vt:lpstr>WP3: Measuring and imagining</vt:lpstr>
      <vt:lpstr>WP4: Analyzing political intervention and impact</vt:lpstr>
      <vt:lpstr>Project Events</vt:lpstr>
      <vt:lpstr>Contact Details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UNCHARTED Project</dc:title>
  <dc:creator>Nicola;Antonella Fresa</dc:creator>
  <cp:lastModifiedBy>Antonella Fresa</cp:lastModifiedBy>
  <cp:revision>99</cp:revision>
  <dcterms:created xsi:type="dcterms:W3CDTF">2020-03-15T14:51:01Z</dcterms:created>
  <dcterms:modified xsi:type="dcterms:W3CDTF">2020-07-17T22:48:23Z</dcterms:modified>
</cp:coreProperties>
</file>